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0A78D0-0BD9-4A34-9F5F-50409B533B80}" type="datetimeFigureOut">
              <a:rPr lang="en-US" smtClean="0"/>
              <a:pPr/>
              <a:t>10/16/2023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B7CB81A-12DC-41D2-837C-8672DE953F5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B7CB81A-12DC-41D2-837C-8672DE953F5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5514BC5-74B1-4536-BCFE-18B62B93C900}" type="datetimeFigureOut">
              <a:rPr lang="en-US" smtClean="0"/>
              <a:pPr/>
              <a:t>10/16/2023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9E735-FD27-48CC-8181-9A85D175B5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514BC5-74B1-4536-BCFE-18B62B93C900}" type="datetimeFigureOut">
              <a:rPr lang="en-US" smtClean="0"/>
              <a:pPr/>
              <a:t>10/16/2023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79E735-FD27-48CC-8181-9A85D175B5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
            </a:r>
            <a:br>
              <a:rPr lang="en-US" dirty="0"/>
            </a:br>
            <a:r>
              <a:rPr lang="en-US" dirty="0"/>
              <a:t> </a:t>
            </a:r>
            <a:r>
              <a:rPr lang="en-US" b="1" dirty="0"/>
              <a:t>PROGRAMME : B.A. </a:t>
            </a:r>
            <a:r>
              <a:rPr lang="en-US" b="1" dirty="0" err="1"/>
              <a:t>Honours</a:t>
            </a:r>
            <a:r>
              <a:rPr lang="en-US" b="1" dirty="0"/>
              <a:t> in Sanskrit </a:t>
            </a:r>
            <a:br>
              <a:rPr lang="en-US" b="1" dirty="0"/>
            </a:br>
            <a:r>
              <a:rPr lang="en-US" b="1" dirty="0"/>
              <a:t>PROGRAMME OUTCOMES (PO</a:t>
            </a:r>
            <a:r>
              <a:rPr lang="en-US" b="1" dirty="0" smtClean="0"/>
              <a:t>): </a:t>
            </a:r>
            <a:br>
              <a:rPr lang="en-US" b="1" dirty="0" smtClean="0"/>
            </a:br>
            <a:endParaRPr lang="en-US" dirty="0"/>
          </a:p>
        </p:txBody>
      </p:sp>
      <p:sp>
        <p:nvSpPr>
          <p:cNvPr id="3" name="Subtitle 2"/>
          <p:cNvSpPr>
            <a:spLocks noGrp="1"/>
          </p:cNvSpPr>
          <p:nvPr>
            <p:ph type="subTitle"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sz="1200"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Semester - II</a:t>
            </a:r>
            <a:endParaRPr lang="en-US" dirty="0"/>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sz="2800" b="1" dirty="0" smtClean="0"/>
              <a:t>Name of Paper(2026) : Self-Management in the </a:t>
            </a:r>
            <a:r>
              <a:rPr lang="en-US" sz="2800" b="1" dirty="0" err="1" smtClean="0"/>
              <a:t>Gītā</a:t>
            </a:r>
            <a:r>
              <a:rPr lang="en-US" sz="2800" b="1" dirty="0" smtClean="0"/>
              <a:t>                                                                                     </a:t>
            </a:r>
          </a:p>
          <a:p>
            <a:endParaRPr lang="en-US" sz="2800" b="1" dirty="0" smtClean="0"/>
          </a:p>
          <a:p>
            <a:pPr>
              <a:buNone/>
            </a:pPr>
            <a:r>
              <a:rPr lang="en-US" sz="2800" b="1" dirty="0" smtClean="0"/>
              <a:t>&gt;   CO1: </a:t>
            </a:r>
            <a:r>
              <a:rPr lang="en-US" sz="2800" dirty="0" smtClean="0"/>
              <a:t>Cognitive and emotive apparatus. </a:t>
            </a:r>
          </a:p>
          <a:p>
            <a:endParaRPr lang="en-US" sz="2800" b="1" dirty="0" smtClean="0"/>
          </a:p>
          <a:p>
            <a:pPr>
              <a:buFont typeface="Wingdings"/>
              <a:buChar char="Ø"/>
            </a:pPr>
            <a:r>
              <a:rPr lang="en-US" sz="2800" b="1" dirty="0" smtClean="0"/>
              <a:t>CO2</a:t>
            </a:r>
            <a:r>
              <a:rPr lang="en-US" sz="2800" b="1" dirty="0" smtClean="0"/>
              <a:t>: </a:t>
            </a:r>
            <a:r>
              <a:rPr lang="en-US" sz="2800" dirty="0" smtClean="0"/>
              <a:t>Philosophy of self-management in the </a:t>
            </a:r>
            <a:r>
              <a:rPr lang="en-US" sz="2800" dirty="0" err="1" smtClean="0"/>
              <a:t>Gītā</a:t>
            </a:r>
            <a:r>
              <a:rPr lang="en-US" sz="2800" dirty="0" smtClean="0"/>
              <a:t> through </a:t>
            </a:r>
            <a:endParaRPr lang="en-US" sz="2800" dirty="0" smtClean="0"/>
          </a:p>
          <a:p>
            <a:pPr>
              <a:buNone/>
            </a:pPr>
            <a:r>
              <a:rPr lang="en-US" sz="2800" dirty="0" smtClean="0"/>
              <a:t>	</a:t>
            </a:r>
            <a:r>
              <a:rPr lang="en-US" sz="2800" dirty="0" smtClean="0"/>
              <a:t>	  </a:t>
            </a:r>
            <a:r>
              <a:rPr lang="en-US" sz="2800" dirty="0" smtClean="0"/>
              <a:t>controlling </a:t>
            </a:r>
            <a:r>
              <a:rPr lang="en-US" sz="2800" dirty="0" smtClean="0"/>
              <a:t>the mind. </a:t>
            </a:r>
          </a:p>
          <a:p>
            <a:endParaRPr lang="en-US" sz="2800" b="1" dirty="0" smtClean="0"/>
          </a:p>
          <a:p>
            <a:pPr>
              <a:buNone/>
            </a:pPr>
            <a:r>
              <a:rPr lang="en-US" sz="2800" b="1" dirty="0" smtClean="0"/>
              <a:t>&gt;   CO3: </a:t>
            </a:r>
            <a:r>
              <a:rPr lang="en-US" sz="2800" dirty="0" smtClean="0"/>
              <a:t>Self-management in the </a:t>
            </a:r>
            <a:r>
              <a:rPr lang="en-US" sz="2800" dirty="0" err="1" smtClean="0"/>
              <a:t>Gītā</a:t>
            </a:r>
            <a:r>
              <a:rPr lang="en-US" sz="2800" dirty="0" smtClean="0"/>
              <a:t> through devotion. </a:t>
            </a:r>
          </a:p>
          <a:p>
            <a:endParaRPr lang="en-US" sz="2800" b="1" dirty="0" smtClean="0"/>
          </a:p>
          <a:p>
            <a:pPr>
              <a:buFont typeface="Wingdings"/>
              <a:buChar char="Ø"/>
            </a:pPr>
            <a:r>
              <a:rPr lang="en-US" sz="2800" b="1" dirty="0" smtClean="0"/>
              <a:t>CO4</a:t>
            </a:r>
            <a:r>
              <a:rPr lang="en-US" sz="2800" b="1" dirty="0" smtClean="0"/>
              <a:t>: </a:t>
            </a:r>
            <a:r>
              <a:rPr lang="en-US" sz="2800" dirty="0" smtClean="0"/>
              <a:t>Students negotiate the text independently without </a:t>
            </a:r>
            <a:endParaRPr lang="en-US" sz="2800" dirty="0" smtClean="0"/>
          </a:p>
          <a:p>
            <a:pPr>
              <a:buNone/>
            </a:pPr>
            <a:r>
              <a:rPr lang="en-US" sz="2800" dirty="0" smtClean="0"/>
              <a:t>	</a:t>
            </a:r>
            <a:r>
              <a:rPr lang="en-US" sz="2800" dirty="0" smtClean="0"/>
              <a:t>	</a:t>
            </a:r>
            <a:r>
              <a:rPr lang="en-US" sz="2800" dirty="0" smtClean="0"/>
              <a:t>referring </a:t>
            </a:r>
            <a:r>
              <a:rPr lang="en-US" sz="2800" dirty="0" smtClean="0"/>
              <a:t>to the traditional commentaries so as to enable </a:t>
            </a:r>
            <a:r>
              <a:rPr lang="en-US" sz="2800" dirty="0" smtClean="0"/>
              <a:t>	them </a:t>
            </a:r>
            <a:r>
              <a:rPr lang="en-US" sz="2800" dirty="0" smtClean="0"/>
              <a:t>to experience the richness of the text. </a:t>
            </a:r>
            <a:r>
              <a:rPr lang="en-US" sz="2800" dirty="0" err="1" smtClean="0"/>
              <a:t>er</a:t>
            </a:r>
            <a:r>
              <a:rPr lang="en-US" sz="2800" dirty="0" smtClean="0"/>
              <a:t>(2026) : </a:t>
            </a:r>
            <a:r>
              <a:rPr lang="en-US" sz="2800" dirty="0" smtClean="0"/>
              <a:t>	Self-Management </a:t>
            </a:r>
            <a:r>
              <a:rPr lang="en-US" sz="2800" dirty="0" smtClean="0"/>
              <a:t>in the </a:t>
            </a:r>
            <a:r>
              <a:rPr lang="en-US" sz="2800" dirty="0" err="1" smtClean="0"/>
              <a:t>Gītā</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Semester III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sz="2800" b="1" dirty="0" smtClean="0"/>
              <a:t>                  Name of Paper : Classical Sanskrit Literature (Drama). </a:t>
            </a:r>
          </a:p>
          <a:p>
            <a:endParaRPr lang="en-US" sz="2800" b="1" dirty="0" smtClean="0"/>
          </a:p>
          <a:p>
            <a:pPr>
              <a:buNone/>
            </a:pPr>
            <a:r>
              <a:rPr lang="en-US" sz="3100" b="1" dirty="0" smtClean="0"/>
              <a:t>&gt;   CO1: </a:t>
            </a:r>
            <a:r>
              <a:rPr lang="en-US" sz="3100" dirty="0" smtClean="0"/>
              <a:t>The inner structure of Sanskrit drama by themselves. </a:t>
            </a:r>
          </a:p>
          <a:p>
            <a:endParaRPr lang="en-US" sz="3100" b="1" dirty="0" smtClean="0"/>
          </a:p>
          <a:p>
            <a:pPr>
              <a:buFont typeface="Wingdings"/>
              <a:buChar char="Ø"/>
            </a:pPr>
            <a:r>
              <a:rPr lang="en-US" sz="3100" b="1" dirty="0" smtClean="0"/>
              <a:t>CO2</a:t>
            </a:r>
            <a:r>
              <a:rPr lang="en-US" sz="3100" b="1" dirty="0" smtClean="0"/>
              <a:t>: </a:t>
            </a:r>
            <a:r>
              <a:rPr lang="en-US" sz="3100" dirty="0" smtClean="0"/>
              <a:t>The famous drama as </a:t>
            </a:r>
            <a:r>
              <a:rPr lang="en-US" sz="3100" dirty="0" err="1" smtClean="0"/>
              <a:t>Svapnavasavadattam</a:t>
            </a:r>
            <a:r>
              <a:rPr lang="en-US" sz="3100" dirty="0" smtClean="0"/>
              <a:t> of </a:t>
            </a:r>
            <a:r>
              <a:rPr lang="en-US" sz="3100" dirty="0" err="1" smtClean="0"/>
              <a:t>Bhasa</a:t>
            </a:r>
            <a:r>
              <a:rPr lang="en-US" sz="3100" dirty="0" smtClean="0"/>
              <a:t>, </a:t>
            </a:r>
            <a:endParaRPr lang="en-US" sz="3100" dirty="0" smtClean="0"/>
          </a:p>
          <a:p>
            <a:pPr>
              <a:buNone/>
            </a:pPr>
            <a:r>
              <a:rPr lang="en-US" sz="3100" dirty="0" smtClean="0"/>
              <a:t>	</a:t>
            </a:r>
            <a:r>
              <a:rPr lang="en-US" sz="3100" dirty="0" smtClean="0"/>
              <a:t>	 </a:t>
            </a:r>
            <a:r>
              <a:rPr lang="en-US" sz="3100" dirty="0" err="1" smtClean="0"/>
              <a:t>Abhigyanshakuntalam</a:t>
            </a:r>
            <a:r>
              <a:rPr lang="en-US" sz="3100" dirty="0" smtClean="0"/>
              <a:t> </a:t>
            </a:r>
            <a:r>
              <a:rPr lang="en-US" sz="3100" dirty="0" smtClean="0"/>
              <a:t>of </a:t>
            </a:r>
            <a:r>
              <a:rPr lang="en-US" sz="3100" dirty="0" err="1" smtClean="0"/>
              <a:t>Kalidasa</a:t>
            </a:r>
            <a:r>
              <a:rPr lang="en-US" sz="3100" dirty="0" smtClean="0"/>
              <a:t> and </a:t>
            </a:r>
            <a:r>
              <a:rPr lang="en-US" sz="3100" dirty="0" err="1" smtClean="0"/>
              <a:t>Mudrarakshas</a:t>
            </a:r>
            <a:r>
              <a:rPr lang="en-US" sz="3100" dirty="0" smtClean="0"/>
              <a:t> of </a:t>
            </a:r>
            <a:r>
              <a:rPr lang="en-US" sz="3100" dirty="0" smtClean="0"/>
              <a:t>	</a:t>
            </a:r>
            <a:r>
              <a:rPr lang="en-US" sz="3100" dirty="0" err="1" smtClean="0"/>
              <a:t>Vishakhdutta</a:t>
            </a:r>
            <a:r>
              <a:rPr lang="en-US" sz="3100" dirty="0" smtClean="0"/>
              <a:t> </a:t>
            </a:r>
            <a:r>
              <a:rPr lang="en-US" sz="3100" dirty="0" smtClean="0"/>
              <a:t>with a view to giving knowledge of ancient </a:t>
            </a:r>
            <a:r>
              <a:rPr lang="en-US" sz="3100" dirty="0" smtClean="0"/>
              <a:t>	Indian </a:t>
            </a:r>
            <a:r>
              <a:rPr lang="en-US" sz="3100" dirty="0" smtClean="0"/>
              <a:t>dramatic system. </a:t>
            </a:r>
          </a:p>
          <a:p>
            <a:endParaRPr lang="en-US" sz="3100" b="1" dirty="0" smtClean="0"/>
          </a:p>
          <a:p>
            <a:pPr>
              <a:buNone/>
            </a:pPr>
            <a:r>
              <a:rPr lang="en-US" sz="3100" b="1" dirty="0" smtClean="0"/>
              <a:t>&gt;  CO3: </a:t>
            </a:r>
            <a:r>
              <a:rPr lang="en-US" sz="3100" dirty="0" smtClean="0"/>
              <a:t>These three most famous dramas of Sanskrit literature </a:t>
            </a:r>
            <a:r>
              <a:rPr lang="en-US" sz="3100" dirty="0" smtClean="0"/>
              <a:t>	represent </a:t>
            </a:r>
            <a:r>
              <a:rPr lang="en-US" sz="3100" dirty="0" smtClean="0"/>
              <a:t>three stages in the growth of Sanskrit drama. </a:t>
            </a:r>
          </a:p>
          <a:p>
            <a:endParaRPr lang="en-US" sz="3100" b="1" dirty="0" smtClean="0"/>
          </a:p>
          <a:p>
            <a:pPr>
              <a:buNone/>
            </a:pPr>
            <a:r>
              <a:rPr lang="en-US" sz="3100" b="1" dirty="0" smtClean="0"/>
              <a:t>&gt;  CO4: </a:t>
            </a:r>
            <a:r>
              <a:rPr lang="en-US" sz="3100" dirty="0" smtClean="0"/>
              <a:t>Origin and development of Sanskrit Drama.  </a:t>
            </a:r>
            <a:endParaRPr lang="en-US" sz="3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Poetics and Literary Criticism (3026) </a:t>
            </a:r>
            <a:r>
              <a:rPr lang="en-US" dirty="0" smtClean="0"/>
              <a:t>: </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b="1" dirty="0" smtClean="0"/>
              <a:t>&gt;  CO1 : </a:t>
            </a:r>
            <a:r>
              <a:rPr lang="en-US" dirty="0" smtClean="0"/>
              <a:t>Sanskrit Poetics includes concepts like </a:t>
            </a:r>
            <a:r>
              <a:rPr lang="en-US" dirty="0" smtClean="0"/>
              <a:t>		   </a:t>
            </a:r>
            <a:r>
              <a:rPr lang="en-US" i="1" dirty="0" err="1" smtClean="0"/>
              <a:t>Shabd-shakti</a:t>
            </a:r>
            <a:r>
              <a:rPr lang="en-US" i="1" dirty="0" smtClean="0"/>
              <a:t>, rasa, </a:t>
            </a:r>
            <a:r>
              <a:rPr lang="en-US" i="1" dirty="0" err="1" smtClean="0"/>
              <a:t>kavya-guna</a:t>
            </a:r>
            <a:r>
              <a:rPr lang="en-US" i="1" dirty="0" smtClean="0"/>
              <a:t>, </a:t>
            </a:r>
            <a:r>
              <a:rPr lang="en-US" i="1" dirty="0" err="1" smtClean="0"/>
              <a:t>rīti</a:t>
            </a:r>
            <a:r>
              <a:rPr lang="en-US" i="1" dirty="0" smtClean="0"/>
              <a:t>, </a:t>
            </a:r>
            <a:r>
              <a:rPr lang="en-US" i="1" dirty="0" err="1" smtClean="0"/>
              <a:t>dhvani</a:t>
            </a:r>
            <a:r>
              <a:rPr lang="en-US" i="1" dirty="0" smtClean="0"/>
              <a:t>, etc. </a:t>
            </a:r>
          </a:p>
          <a:p>
            <a:endParaRPr lang="en-US" b="1" dirty="0" smtClean="0"/>
          </a:p>
          <a:p>
            <a:pPr>
              <a:buNone/>
            </a:pPr>
            <a:r>
              <a:rPr lang="en-US" b="1" dirty="0" smtClean="0"/>
              <a:t>&gt;  CO2 : </a:t>
            </a:r>
            <a:r>
              <a:rPr lang="en-US" dirty="0" smtClean="0"/>
              <a:t>The entire domain of Sanskrit poetics such as </a:t>
            </a:r>
            <a:r>
              <a:rPr lang="en-US" dirty="0" smtClean="0"/>
              <a:t>	    definition </a:t>
            </a:r>
            <a:r>
              <a:rPr lang="en-US" dirty="0" smtClean="0"/>
              <a:t>of poetry and purpose of poetry</a:t>
            </a:r>
            <a:r>
              <a:rPr lang="en-US" b="1" dirty="0" smtClean="0"/>
              <a:t>. </a:t>
            </a:r>
          </a:p>
          <a:p>
            <a:endParaRPr lang="en-US" b="1" dirty="0" smtClean="0"/>
          </a:p>
          <a:p>
            <a:pPr>
              <a:buNone/>
            </a:pPr>
            <a:r>
              <a:rPr lang="en-US" b="1" dirty="0" smtClean="0"/>
              <a:t>&gt;  CO3 : </a:t>
            </a:r>
            <a:r>
              <a:rPr lang="en-US" dirty="0" smtClean="0"/>
              <a:t>Divisions &amp; functions of word and meaning. </a:t>
            </a:r>
          </a:p>
          <a:p>
            <a:endParaRPr lang="en-US" b="1" dirty="0" smtClean="0"/>
          </a:p>
          <a:p>
            <a:pPr>
              <a:buNone/>
            </a:pPr>
            <a:r>
              <a:rPr lang="en-US" b="1" dirty="0" smtClean="0"/>
              <a:t>&gt;  CO4 : </a:t>
            </a:r>
            <a:r>
              <a:rPr lang="en-US" i="1" dirty="0" err="1" smtClean="0"/>
              <a:t>Alaṁkāra</a:t>
            </a:r>
            <a:r>
              <a:rPr lang="en-US" i="1" dirty="0" smtClean="0"/>
              <a:t> (figures of speech) and </a:t>
            </a:r>
            <a:r>
              <a:rPr lang="en-US" i="1" dirty="0" err="1" smtClean="0"/>
              <a:t>chandas</a:t>
            </a:r>
            <a:r>
              <a:rPr lang="en-US" i="1" dirty="0" smtClean="0"/>
              <a:t> </a:t>
            </a:r>
            <a:r>
              <a:rPr lang="en-US" i="1" dirty="0" smtClean="0"/>
              <a:t>		   (</a:t>
            </a:r>
            <a:r>
              <a:rPr lang="en-US" i="1" dirty="0" err="1" smtClean="0"/>
              <a:t>metre</a:t>
            </a:r>
            <a:r>
              <a:rPr lang="en-US" i="1" dirty="0" smtClean="0"/>
              <a:t>), etc.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Indian Social Institutions and Polity(3036) : </a:t>
            </a:r>
            <a:endParaRPr lang="en-US" sz="2800" b="1"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&gt;   CO1: </a:t>
            </a:r>
            <a:r>
              <a:rPr lang="en-US" dirty="0" smtClean="0"/>
              <a:t>Origin and Development of Indian Polity. </a:t>
            </a:r>
          </a:p>
          <a:p>
            <a:endParaRPr lang="en-US" b="1" dirty="0" smtClean="0"/>
          </a:p>
          <a:p>
            <a:pPr>
              <a:buNone/>
            </a:pPr>
            <a:r>
              <a:rPr lang="en-US" b="1" dirty="0" smtClean="0"/>
              <a:t>&gt;   CO2: </a:t>
            </a:r>
            <a:r>
              <a:rPr lang="en-US" dirty="0" smtClean="0"/>
              <a:t>Definition and scope of Social institutions. </a:t>
            </a:r>
          </a:p>
          <a:p>
            <a:endParaRPr lang="en-US" b="1" dirty="0" smtClean="0"/>
          </a:p>
          <a:p>
            <a:pPr>
              <a:buNone/>
            </a:pPr>
            <a:r>
              <a:rPr lang="en-US" b="1" dirty="0" smtClean="0"/>
              <a:t>&gt;   CO3: </a:t>
            </a:r>
            <a:r>
              <a:rPr lang="en-US" dirty="0" smtClean="0"/>
              <a:t>Structure of ancient Indian society and Values of life </a:t>
            </a:r>
            <a:r>
              <a:rPr lang="en-US" dirty="0" smtClean="0"/>
              <a:t>	  and </a:t>
            </a:r>
            <a:r>
              <a:rPr lang="en-US" dirty="0" smtClean="0"/>
              <a:t>position of women in the ancient Indian society. </a:t>
            </a:r>
          </a:p>
          <a:p>
            <a:endParaRPr lang="en-US" b="1" dirty="0" smtClean="0"/>
          </a:p>
          <a:p>
            <a:pPr>
              <a:buNone/>
            </a:pPr>
            <a:r>
              <a:rPr lang="en-US" b="1" dirty="0" smtClean="0"/>
              <a:t>&gt;   CO4: </a:t>
            </a:r>
            <a:r>
              <a:rPr lang="en-US" dirty="0" smtClean="0"/>
              <a:t>Various aspects of social institutions and Indian polity </a:t>
            </a:r>
            <a:r>
              <a:rPr lang="en-US" dirty="0" smtClean="0"/>
              <a:t>	  as </a:t>
            </a:r>
            <a:r>
              <a:rPr lang="en-US" dirty="0" smtClean="0"/>
              <a:t>propounded in the ancient Sanskrit texts such as </a:t>
            </a:r>
            <a:r>
              <a:rPr lang="en-US" dirty="0" smtClean="0"/>
              <a:t>	</a:t>
            </a:r>
            <a:r>
              <a:rPr lang="en-US" i="1" dirty="0" err="1" smtClean="0"/>
              <a:t>Saṁhitās</a:t>
            </a:r>
            <a:r>
              <a:rPr lang="en-US" i="1" dirty="0" smtClean="0"/>
              <a:t>, </a:t>
            </a:r>
            <a:r>
              <a:rPr lang="en-US" i="1" dirty="0" err="1" smtClean="0"/>
              <a:t>Mahābhārata</a:t>
            </a:r>
            <a:r>
              <a:rPr lang="en-US" i="1" dirty="0" smtClean="0"/>
              <a:t>, </a:t>
            </a:r>
            <a:r>
              <a:rPr lang="en-US" i="1" dirty="0" err="1" smtClean="0"/>
              <a:t>Purāṇa</a:t>
            </a:r>
            <a:r>
              <a:rPr lang="en-US" i="1" dirty="0" smtClean="0"/>
              <a:t>, Dharma-</a:t>
            </a:r>
            <a:r>
              <a:rPr lang="en-US" i="1" dirty="0" err="1" smtClean="0"/>
              <a:t>śāstra</a:t>
            </a:r>
            <a:r>
              <a:rPr lang="en-US" i="1" dirty="0" smtClean="0"/>
              <a:t>, </a:t>
            </a:r>
            <a:r>
              <a:rPr lang="en-US" i="1" dirty="0" smtClean="0"/>
              <a:t>	</a:t>
            </a:r>
            <a:r>
              <a:rPr lang="en-US" i="1" dirty="0" err="1" smtClean="0"/>
              <a:t>Kauṭilya's</a:t>
            </a:r>
            <a:r>
              <a:rPr lang="en-US" i="1" dirty="0" smtClean="0"/>
              <a:t> </a:t>
            </a:r>
            <a:r>
              <a:rPr lang="en-US" i="1" dirty="0" err="1" smtClean="0"/>
              <a:t>Arthaśāstra</a:t>
            </a:r>
            <a:r>
              <a:rPr lang="en-US" i="1" dirty="0" smtClean="0"/>
              <a:t> and </a:t>
            </a:r>
            <a:r>
              <a:rPr lang="en-US" i="1" dirty="0" err="1" smtClean="0"/>
              <a:t>Brihatsamhita</a:t>
            </a:r>
            <a:r>
              <a:rPr lang="en-US" i="1" dirty="0" smtClean="0"/>
              <a:t> of </a:t>
            </a:r>
            <a:r>
              <a:rPr lang="en-US" i="1" dirty="0" smtClean="0"/>
              <a:t>	</a:t>
            </a:r>
            <a:r>
              <a:rPr lang="en-US" i="1" dirty="0" err="1" smtClean="0"/>
              <a:t>Varahamihir</a:t>
            </a:r>
            <a:r>
              <a:rPr lang="en-US" i="1"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Semester IV   </a:t>
            </a:r>
            <a:endParaRPr lang="en-US" sz="2800" dirty="0"/>
          </a:p>
        </p:txBody>
      </p:sp>
      <p:sp>
        <p:nvSpPr>
          <p:cNvPr id="3" name="Content Placeholder 2"/>
          <p:cNvSpPr>
            <a:spLocks noGrp="1"/>
          </p:cNvSpPr>
          <p:nvPr>
            <p:ph idx="1"/>
          </p:nvPr>
        </p:nvSpPr>
        <p:spPr/>
        <p:txBody>
          <a:bodyPr>
            <a:normAutofit fontScale="55000" lnSpcReduction="20000"/>
          </a:bodyPr>
          <a:lstStyle/>
          <a:p>
            <a:endParaRPr lang="en-US" b="1" dirty="0" smtClean="0"/>
          </a:p>
          <a:p>
            <a:r>
              <a:rPr lang="en-US" sz="3600" b="1" dirty="0" smtClean="0"/>
              <a:t>Name of Paper : Indian Epigraphy, </a:t>
            </a:r>
            <a:r>
              <a:rPr lang="en-US" sz="3600" b="1" dirty="0" err="1" smtClean="0"/>
              <a:t>Palaeography</a:t>
            </a:r>
            <a:r>
              <a:rPr lang="en-US" sz="3600" b="1" dirty="0" smtClean="0"/>
              <a:t> and Chronology(4016)</a:t>
            </a:r>
          </a:p>
          <a:p>
            <a:endParaRPr lang="en-US" sz="3800" b="1" dirty="0" smtClean="0"/>
          </a:p>
          <a:p>
            <a:pPr>
              <a:buNone/>
            </a:pPr>
            <a:r>
              <a:rPr lang="en-US" sz="3800" b="1" dirty="0" smtClean="0"/>
              <a:t>&gt;   CO1: </a:t>
            </a:r>
            <a:r>
              <a:rPr lang="en-US" sz="3800" dirty="0" smtClean="0"/>
              <a:t>This course aims to acquaint the students with the </a:t>
            </a:r>
            <a:r>
              <a:rPr lang="en-US" sz="3800" dirty="0" err="1" smtClean="0"/>
              <a:t>epigraphical</a:t>
            </a:r>
            <a:r>
              <a:rPr lang="en-US" sz="3800" dirty="0" smtClean="0"/>
              <a:t> </a:t>
            </a:r>
            <a:r>
              <a:rPr lang="en-US" sz="3800" dirty="0" smtClean="0"/>
              <a:t>	journey </a:t>
            </a:r>
            <a:r>
              <a:rPr lang="en-US" sz="3800" dirty="0" smtClean="0"/>
              <a:t>in Sanskrit, the only source which directly reflects the </a:t>
            </a:r>
            <a:r>
              <a:rPr lang="en-US" sz="3800" dirty="0" smtClean="0"/>
              <a:t>	society</a:t>
            </a:r>
            <a:r>
              <a:rPr lang="en-US" sz="3800" dirty="0" smtClean="0"/>
              <a:t>, politics, geography and economy of the time. </a:t>
            </a:r>
          </a:p>
          <a:p>
            <a:endParaRPr lang="en-US" sz="3800" b="1" dirty="0" smtClean="0"/>
          </a:p>
          <a:p>
            <a:pPr>
              <a:buNone/>
            </a:pPr>
            <a:r>
              <a:rPr lang="en-US" sz="3800" b="1" dirty="0" smtClean="0"/>
              <a:t>&gt;   CO2: </a:t>
            </a:r>
            <a:r>
              <a:rPr lang="en-US" sz="3800" dirty="0" smtClean="0"/>
              <a:t>Study of selected inscriptions and knowledge of their styles and </a:t>
            </a:r>
            <a:r>
              <a:rPr lang="en-US" sz="3800" dirty="0" smtClean="0"/>
              <a:t>	patterns</a:t>
            </a:r>
            <a:r>
              <a:rPr lang="en-US" sz="3800" dirty="0" smtClean="0"/>
              <a:t>. </a:t>
            </a:r>
          </a:p>
          <a:p>
            <a:endParaRPr lang="en-US" sz="3800" b="1" dirty="0" smtClean="0"/>
          </a:p>
          <a:p>
            <a:pPr>
              <a:buNone/>
            </a:pPr>
            <a:r>
              <a:rPr lang="en-US" sz="3800" b="1" dirty="0" smtClean="0"/>
              <a:t>&gt;   CO3: </a:t>
            </a:r>
            <a:r>
              <a:rPr lang="en-US" sz="3800" dirty="0" smtClean="0"/>
              <a:t>General Introduction to Ancient Indian Chronology. </a:t>
            </a:r>
          </a:p>
          <a:p>
            <a:endParaRPr lang="en-US" sz="3800" b="1" dirty="0" smtClean="0"/>
          </a:p>
          <a:p>
            <a:pPr>
              <a:buNone/>
            </a:pPr>
            <a:r>
              <a:rPr lang="en-US" sz="3800" b="1" dirty="0" smtClean="0"/>
              <a:t>&gt;   CO4: </a:t>
            </a:r>
            <a:r>
              <a:rPr lang="en-US" sz="3800" dirty="0" smtClean="0"/>
              <a:t>The course also seeks to help students to know the system of </a:t>
            </a:r>
            <a:r>
              <a:rPr lang="en-US" sz="3800" dirty="0" smtClean="0"/>
              <a:t>	Dating </a:t>
            </a:r>
            <a:r>
              <a:rPr lang="en-US" sz="3800" dirty="0" smtClean="0"/>
              <a:t>the Inscriptions (Chronograms). </a:t>
            </a:r>
            <a:endParaRPr lang="en-US" sz="3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Modern Sanskrit Literature (4026) : </a:t>
            </a:r>
            <a:endParaRPr lang="en-US" sz="3200" b="1"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&gt;  CO1: </a:t>
            </a:r>
            <a:r>
              <a:rPr lang="en-US" dirty="0" smtClean="0"/>
              <a:t>The rich &amp; profound tradition of modern </a:t>
            </a:r>
            <a:r>
              <a:rPr lang="en-US" dirty="0" smtClean="0"/>
              <a:t>	   creative </a:t>
            </a:r>
            <a:r>
              <a:rPr lang="en-US" dirty="0" smtClean="0"/>
              <a:t>writing in Sanskrit, enriched by new </a:t>
            </a:r>
            <a:r>
              <a:rPr lang="en-US" dirty="0" smtClean="0"/>
              <a:t>	    genres </a:t>
            </a:r>
            <a:r>
              <a:rPr lang="en-US" dirty="0" smtClean="0"/>
              <a:t>of writing. </a:t>
            </a:r>
          </a:p>
          <a:p>
            <a:endParaRPr lang="en-US" b="1" dirty="0" smtClean="0"/>
          </a:p>
          <a:p>
            <a:pPr>
              <a:buNone/>
            </a:pPr>
            <a:r>
              <a:rPr lang="en-US" b="1" dirty="0" smtClean="0"/>
              <a:t>&gt;  CO2: </a:t>
            </a:r>
            <a:r>
              <a:rPr lang="en-US" dirty="0" smtClean="0"/>
              <a:t>Modern Sanskrit Drama. </a:t>
            </a:r>
          </a:p>
          <a:p>
            <a:endParaRPr lang="sv-SE" b="1" dirty="0" smtClean="0"/>
          </a:p>
          <a:p>
            <a:pPr>
              <a:buNone/>
            </a:pPr>
            <a:r>
              <a:rPr lang="sv-SE" b="1" dirty="0" smtClean="0"/>
              <a:t>&gt;  CO3: </a:t>
            </a:r>
            <a:r>
              <a:rPr lang="sv-SE" dirty="0" smtClean="0"/>
              <a:t>Modern Sanskrit Gadya Kavya</a:t>
            </a:r>
            <a:r>
              <a:rPr lang="sv-SE" b="1" dirty="0" smtClean="0"/>
              <a:t>. </a:t>
            </a:r>
          </a:p>
          <a:p>
            <a:endParaRPr lang="en-US" b="1" dirty="0" smtClean="0"/>
          </a:p>
          <a:p>
            <a:pPr>
              <a:buNone/>
            </a:pPr>
            <a:r>
              <a:rPr lang="en-US" b="1" dirty="0" smtClean="0"/>
              <a:t>&gt;  CO4: </a:t>
            </a:r>
            <a:r>
              <a:rPr lang="en-US" dirty="0" smtClean="0"/>
              <a:t>General survey of Modern writers and </a:t>
            </a:r>
            <a:r>
              <a:rPr lang="en-US" dirty="0" smtClean="0"/>
              <a:t>		    poets</a:t>
            </a: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smtClean="0"/>
              <a:t>Sanskrit and World Literature (4036) :</a:t>
            </a:r>
            <a:r>
              <a:rPr lang="en-US" dirty="0" smtClean="0"/>
              <a:t> </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&gt;  CO1: </a:t>
            </a:r>
            <a:r>
              <a:rPr lang="en-US" dirty="0" smtClean="0"/>
              <a:t>Spread &amp; influence of Sanskrit literature and culture through the ages in various parts of the world in medieval &amp; modern times. </a:t>
            </a:r>
          </a:p>
          <a:p>
            <a:endParaRPr lang="en-US" b="1" dirty="0" smtClean="0"/>
          </a:p>
          <a:p>
            <a:pPr>
              <a:buNone/>
            </a:pPr>
            <a:r>
              <a:rPr lang="en-US" b="1" dirty="0" smtClean="0"/>
              <a:t>&gt;  CO2: </a:t>
            </a:r>
            <a:r>
              <a:rPr lang="en-US" dirty="0" err="1" smtClean="0"/>
              <a:t>Upaniṣads</a:t>
            </a:r>
            <a:r>
              <a:rPr lang="en-US" dirty="0" smtClean="0"/>
              <a:t> and </a:t>
            </a:r>
            <a:r>
              <a:rPr lang="en-US" dirty="0" err="1" smtClean="0"/>
              <a:t>Gītā</a:t>
            </a:r>
            <a:r>
              <a:rPr lang="en-US" dirty="0" smtClean="0"/>
              <a:t> in World Literature. </a:t>
            </a:r>
          </a:p>
          <a:p>
            <a:endParaRPr lang="en-US" b="1" dirty="0" smtClean="0"/>
          </a:p>
          <a:p>
            <a:pPr>
              <a:buNone/>
            </a:pPr>
            <a:r>
              <a:rPr lang="en-US" b="1" dirty="0" smtClean="0"/>
              <a:t>&gt;  CO3: </a:t>
            </a:r>
            <a:r>
              <a:rPr lang="en-US" dirty="0" err="1" smtClean="0"/>
              <a:t>Rāmāyaṇa</a:t>
            </a:r>
            <a:r>
              <a:rPr lang="en-US" dirty="0" smtClean="0"/>
              <a:t> and </a:t>
            </a:r>
            <a:r>
              <a:rPr lang="en-US" dirty="0" err="1" smtClean="0"/>
              <a:t>Mahābhārata</a:t>
            </a:r>
            <a:r>
              <a:rPr lang="en-US" dirty="0" smtClean="0"/>
              <a:t> in South East </a:t>
            </a:r>
          </a:p>
          <a:p>
            <a:pPr>
              <a:buNone/>
            </a:pPr>
            <a:r>
              <a:rPr lang="en-US" dirty="0" smtClean="0"/>
              <a:t>               Asian Countries. </a:t>
            </a:r>
          </a:p>
          <a:p>
            <a:endParaRPr lang="en-US" b="1" dirty="0" smtClean="0"/>
          </a:p>
          <a:p>
            <a:pPr>
              <a:buNone/>
            </a:pPr>
            <a:r>
              <a:rPr lang="en-US" b="1" dirty="0" smtClean="0"/>
              <a:t>&gt;  CO4: </a:t>
            </a:r>
            <a:r>
              <a:rPr lang="en-US" dirty="0" err="1" smtClean="0"/>
              <a:t>Kālidāsa’s</a:t>
            </a:r>
            <a:r>
              <a:rPr lang="en-US" dirty="0" smtClean="0"/>
              <a:t> Literature in World Literature and Sanskrit Studies across the World.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smtClean="0"/>
              <a:t>Semester V  :</a:t>
            </a:r>
            <a:r>
              <a:rPr lang="en-US" b="1" dirty="0" smtClean="0"/>
              <a:t> </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            </a:t>
            </a:r>
            <a:r>
              <a:rPr lang="en-US" b="1" dirty="0" smtClean="0"/>
              <a:t>Name of Paper : Vedic Literature (5016)                                 </a:t>
            </a:r>
          </a:p>
          <a:p>
            <a:endParaRPr lang="en-US" b="1" dirty="0" smtClean="0"/>
          </a:p>
          <a:p>
            <a:pPr>
              <a:buNone/>
            </a:pPr>
            <a:r>
              <a:rPr lang="en-US" b="1" dirty="0" smtClean="0"/>
              <a:t>&gt; CO1: </a:t>
            </a:r>
            <a:r>
              <a:rPr lang="en-US" dirty="0" smtClean="0"/>
              <a:t>Various types of </a:t>
            </a:r>
            <a:r>
              <a:rPr lang="en-US" dirty="0" err="1" smtClean="0"/>
              <a:t>vedic</a:t>
            </a:r>
            <a:r>
              <a:rPr lang="en-US" dirty="0" smtClean="0"/>
              <a:t> texts. </a:t>
            </a:r>
          </a:p>
          <a:p>
            <a:endParaRPr lang="en-US" b="1" dirty="0" smtClean="0"/>
          </a:p>
          <a:p>
            <a:pPr>
              <a:buNone/>
            </a:pPr>
            <a:r>
              <a:rPr lang="en-US" b="1" dirty="0" smtClean="0"/>
              <a:t>&gt; CO2: </a:t>
            </a:r>
            <a:r>
              <a:rPr lang="en-US" dirty="0" err="1" smtClean="0"/>
              <a:t>Saṁhitā</a:t>
            </a:r>
            <a:r>
              <a:rPr lang="en-US" dirty="0" smtClean="0"/>
              <a:t> and </a:t>
            </a:r>
            <a:r>
              <a:rPr lang="en-US" dirty="0" err="1" smtClean="0"/>
              <a:t>Brāhmaṇa</a:t>
            </a:r>
            <a:r>
              <a:rPr lang="en-US" dirty="0" smtClean="0"/>
              <a:t>. </a:t>
            </a:r>
          </a:p>
          <a:p>
            <a:endParaRPr lang="en-US" b="1" dirty="0" smtClean="0"/>
          </a:p>
          <a:p>
            <a:pPr>
              <a:buNone/>
            </a:pPr>
            <a:r>
              <a:rPr lang="en-US" b="1" dirty="0" smtClean="0"/>
              <a:t>&gt; CO3: </a:t>
            </a:r>
            <a:r>
              <a:rPr lang="en-US" dirty="0" smtClean="0"/>
              <a:t>Vedic Grammar. </a:t>
            </a:r>
          </a:p>
          <a:p>
            <a:endParaRPr lang="en-US" b="1" dirty="0" smtClean="0"/>
          </a:p>
          <a:p>
            <a:pPr>
              <a:buNone/>
            </a:pPr>
            <a:r>
              <a:rPr lang="en-US" b="1" dirty="0" smtClean="0"/>
              <a:t>&gt; CO3: </a:t>
            </a:r>
            <a:r>
              <a:rPr lang="en-US" dirty="0" err="1" smtClean="0"/>
              <a:t>Upaniṣad</a:t>
            </a:r>
            <a:r>
              <a:rPr lang="en-US" dirty="0" smtClean="0"/>
              <a:t>, namely, </a:t>
            </a:r>
            <a:r>
              <a:rPr lang="en-US" dirty="0" err="1" smtClean="0"/>
              <a:t>Kathha</a:t>
            </a:r>
            <a:r>
              <a:rPr lang="en-US" dirty="0" smtClean="0"/>
              <a:t>, where primary </a:t>
            </a:r>
            <a:r>
              <a:rPr lang="en-US" dirty="0" smtClean="0"/>
              <a:t>	  </a:t>
            </a:r>
            <a:r>
              <a:rPr lang="en-US" dirty="0" err="1" smtClean="0"/>
              <a:t>Vedānta</a:t>
            </a:r>
            <a:r>
              <a:rPr lang="en-US" dirty="0" smtClean="0"/>
              <a:t>-view </a:t>
            </a:r>
            <a:r>
              <a:rPr lang="en-US" dirty="0" smtClean="0"/>
              <a:t>is propounded.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b="1" dirty="0" smtClean="0"/>
              <a:t>Sanskrit Grammar(5026): </a:t>
            </a:r>
            <a:br>
              <a:rPr lang="en-US" b="1" dirty="0" smtClean="0"/>
            </a:br>
            <a:endParaRPr lang="en-US" b="1"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t>&gt; CO1: </a:t>
            </a:r>
            <a:r>
              <a:rPr lang="en-US" dirty="0" smtClean="0"/>
              <a:t>The system of Traditional grammar. </a:t>
            </a:r>
          </a:p>
          <a:p>
            <a:endParaRPr lang="en-US" b="1" dirty="0" smtClean="0"/>
          </a:p>
          <a:p>
            <a:pPr>
              <a:buNone/>
            </a:pPr>
            <a:r>
              <a:rPr lang="en-US" b="1" dirty="0" smtClean="0"/>
              <a:t>&gt; CO2: </a:t>
            </a:r>
            <a:r>
              <a:rPr lang="en-US" dirty="0" smtClean="0"/>
              <a:t>Sanskrit vocabulary and grammatical </a:t>
            </a:r>
            <a:r>
              <a:rPr lang="en-US" dirty="0" smtClean="0"/>
              <a:t>		   construction</a:t>
            </a:r>
            <a:r>
              <a:rPr lang="en-US" dirty="0" smtClean="0"/>
              <a:t>. </a:t>
            </a:r>
          </a:p>
          <a:p>
            <a:endParaRPr lang="en-US" b="1" dirty="0" smtClean="0"/>
          </a:p>
          <a:p>
            <a:pPr>
              <a:buNone/>
            </a:pPr>
            <a:r>
              <a:rPr lang="en-US" b="1" dirty="0" smtClean="0"/>
              <a:t>&gt; CO3: </a:t>
            </a:r>
            <a:r>
              <a:rPr lang="en-US" dirty="0" err="1" smtClean="0"/>
              <a:t>Sangya</a:t>
            </a:r>
            <a:r>
              <a:rPr lang="en-US" dirty="0" smtClean="0"/>
              <a:t> </a:t>
            </a:r>
            <a:r>
              <a:rPr lang="en-US" dirty="0" err="1" smtClean="0"/>
              <a:t>Prakarana</a:t>
            </a:r>
            <a:r>
              <a:rPr lang="en-US" dirty="0" smtClean="0"/>
              <a:t>, </a:t>
            </a:r>
            <a:r>
              <a:rPr lang="en-US" dirty="0" err="1" smtClean="0"/>
              <a:t>Sandhi</a:t>
            </a:r>
            <a:r>
              <a:rPr lang="en-US" dirty="0" smtClean="0"/>
              <a:t> </a:t>
            </a:r>
            <a:r>
              <a:rPr lang="en-US" dirty="0" err="1" smtClean="0"/>
              <a:t>Prakarana</a:t>
            </a:r>
            <a:r>
              <a:rPr lang="en-US" dirty="0" smtClean="0"/>
              <a:t> and </a:t>
            </a:r>
          </a:p>
          <a:p>
            <a:pPr>
              <a:buNone/>
            </a:pPr>
            <a:r>
              <a:rPr lang="en-US" dirty="0" smtClean="0"/>
              <a:t>               </a:t>
            </a:r>
            <a:r>
              <a:rPr lang="en-US" dirty="0" err="1" smtClean="0"/>
              <a:t>Kritya</a:t>
            </a:r>
            <a:r>
              <a:rPr lang="en-US" dirty="0" smtClean="0"/>
              <a:t> </a:t>
            </a:r>
            <a:r>
              <a:rPr lang="en-US" dirty="0" err="1" smtClean="0"/>
              <a:t>Prakarana</a:t>
            </a:r>
            <a:r>
              <a:rPr lang="en-US" dirty="0" smtClean="0"/>
              <a:t> according to </a:t>
            </a:r>
          </a:p>
          <a:p>
            <a:pPr>
              <a:buNone/>
            </a:pPr>
            <a:r>
              <a:rPr lang="en-US" dirty="0" smtClean="0"/>
              <a:t>               </a:t>
            </a:r>
            <a:r>
              <a:rPr lang="en-US" dirty="0" err="1" smtClean="0"/>
              <a:t>Laghusiddhantkaumadi</a:t>
            </a:r>
            <a:r>
              <a:rPr lang="en-US" dirty="0" smtClean="0"/>
              <a:t>. </a:t>
            </a:r>
          </a:p>
          <a:p>
            <a:endParaRPr lang="en-US" b="1" dirty="0" smtClean="0"/>
          </a:p>
          <a:p>
            <a:pPr>
              <a:buNone/>
            </a:pPr>
            <a:r>
              <a:rPr lang="en-US" b="1" dirty="0" smtClean="0"/>
              <a:t>&gt;  CO4: </a:t>
            </a:r>
            <a:r>
              <a:rPr lang="en-US" dirty="0" smtClean="0"/>
              <a:t>Procedures of formation of Sanskrit words.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Semester VI</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sz="2800" b="1" dirty="0" smtClean="0"/>
              <a:t>         Name of Paper : Indian Ontology and Epistemology(6016) </a:t>
            </a:r>
          </a:p>
          <a:p>
            <a:endParaRPr lang="en-US" sz="2800" b="1" dirty="0" smtClean="0"/>
          </a:p>
          <a:p>
            <a:pPr>
              <a:buNone/>
            </a:pPr>
            <a:r>
              <a:rPr lang="en-US" sz="2800" b="1" dirty="0" smtClean="0"/>
              <a:t>&gt; CO1: </a:t>
            </a:r>
            <a:r>
              <a:rPr lang="en-US" sz="2800" dirty="0" smtClean="0"/>
              <a:t>It introduces students with Essentials of Indian </a:t>
            </a:r>
            <a:r>
              <a:rPr lang="en-US" sz="2800" dirty="0" smtClean="0"/>
              <a:t>	Philosophy</a:t>
            </a:r>
            <a:r>
              <a:rPr lang="en-US" sz="2800" dirty="0" smtClean="0"/>
              <a:t>. </a:t>
            </a:r>
          </a:p>
          <a:p>
            <a:endParaRPr lang="en-US" sz="2800" b="1" dirty="0" smtClean="0"/>
          </a:p>
          <a:p>
            <a:pPr>
              <a:buNone/>
            </a:pPr>
            <a:r>
              <a:rPr lang="en-US" sz="2800" b="1" dirty="0" smtClean="0"/>
              <a:t>&gt; CO2: </a:t>
            </a:r>
            <a:r>
              <a:rPr lang="en-US" sz="2800" dirty="0" smtClean="0"/>
              <a:t>Cardinal principles of the </a:t>
            </a:r>
            <a:r>
              <a:rPr lang="en-US" sz="2800" dirty="0" err="1" smtClean="0"/>
              <a:t>Nyāya-Vaiśeṣika</a:t>
            </a:r>
            <a:r>
              <a:rPr lang="en-US" sz="2800" dirty="0" smtClean="0"/>
              <a:t> philosophy </a:t>
            </a:r>
            <a:r>
              <a:rPr lang="en-US" sz="2800" dirty="0" smtClean="0"/>
              <a:t>	through </a:t>
            </a:r>
            <a:r>
              <a:rPr lang="en-US" sz="2800" dirty="0" smtClean="0"/>
              <a:t>the </a:t>
            </a:r>
            <a:r>
              <a:rPr lang="en-US" sz="2800" dirty="0" err="1" smtClean="0"/>
              <a:t>Tarkasaṁgraha</a:t>
            </a:r>
            <a:r>
              <a:rPr lang="en-US" sz="2800" dirty="0" smtClean="0"/>
              <a:t>. </a:t>
            </a:r>
          </a:p>
          <a:p>
            <a:endParaRPr lang="en-US" sz="2800" b="1" dirty="0" smtClean="0"/>
          </a:p>
          <a:p>
            <a:pPr>
              <a:buNone/>
            </a:pPr>
            <a:r>
              <a:rPr lang="en-US" sz="2800" b="1" dirty="0" smtClean="0"/>
              <a:t>&gt; CO3: </a:t>
            </a:r>
            <a:r>
              <a:rPr lang="en-US" sz="2800" dirty="0" smtClean="0"/>
              <a:t>To enable students to handle philosophical texts in </a:t>
            </a:r>
            <a:r>
              <a:rPr lang="en-US" sz="2800" dirty="0" smtClean="0"/>
              <a:t>	Sanskrit</a:t>
            </a:r>
            <a:r>
              <a:rPr lang="en-US" sz="2800" dirty="0" smtClean="0"/>
              <a:t>. </a:t>
            </a:r>
          </a:p>
          <a:p>
            <a:endParaRPr lang="en-US" sz="2800" b="1" dirty="0" smtClean="0"/>
          </a:p>
          <a:p>
            <a:pPr>
              <a:buNone/>
            </a:pPr>
            <a:r>
              <a:rPr lang="en-US" sz="2800" b="1" dirty="0" smtClean="0"/>
              <a:t>&gt; CO4: </a:t>
            </a:r>
            <a:r>
              <a:rPr lang="en-US" sz="2800" dirty="0" smtClean="0"/>
              <a:t>It also intends to give them an understanding of essential </a:t>
            </a:r>
            <a:r>
              <a:rPr lang="en-US" sz="2800" dirty="0" smtClean="0"/>
              <a:t>	aspects </a:t>
            </a:r>
            <a:r>
              <a:rPr lang="en-US" sz="2800" dirty="0" smtClean="0"/>
              <a:t>of Indian Philosophy.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b="1" dirty="0" smtClean="0"/>
              <a:t>PROGRAMME OUTCOMES (PO): </a:t>
            </a:r>
            <a:endParaRPr lang="en-US" dirty="0"/>
          </a:p>
        </p:txBody>
      </p:sp>
      <p:sp>
        <p:nvSpPr>
          <p:cNvPr id="3" name="Content Placeholder 2"/>
          <p:cNvSpPr>
            <a:spLocks noGrp="1"/>
          </p:cNvSpPr>
          <p:nvPr>
            <p:ph idx="1"/>
          </p:nvPr>
        </p:nvSpPr>
        <p:spPr>
          <a:xfrm>
            <a:off x="0" y="1600200"/>
            <a:ext cx="9144000" cy="5257800"/>
          </a:xfrm>
        </p:spPr>
        <p:txBody>
          <a:bodyPr>
            <a:normAutofit/>
          </a:bodyPr>
          <a:lstStyle/>
          <a:p>
            <a:endParaRPr lang="en-US" dirty="0" smtClean="0"/>
          </a:p>
          <a:p>
            <a:pPr>
              <a:buNone/>
            </a:pPr>
            <a:r>
              <a:rPr lang="en-US" b="1" dirty="0" smtClean="0"/>
              <a:t>&gt;	</a:t>
            </a:r>
            <a:r>
              <a:rPr lang="en-US" dirty="0" smtClean="0"/>
              <a:t>The </a:t>
            </a:r>
            <a:r>
              <a:rPr lang="en-US" dirty="0" err="1" smtClean="0"/>
              <a:t>Programme</a:t>
            </a:r>
            <a:r>
              <a:rPr lang="en-US" dirty="0" smtClean="0"/>
              <a:t> has enabled UG level students of Sanskrit to be introduced with Indian age-old heritage, accumulating in the last forty centuries, exercising inexpressible impact on the life and culture of the Indians with the explicit aim of inspiring as well as uplifting qualitatively each and everyone, directly or otherwise concerned with.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Name of Paper : Sanskrit Composition and Communication(6026)</a:t>
            </a:r>
            <a:endParaRPr lang="en-US" sz="3200" b="1" dirty="0"/>
          </a:p>
        </p:txBody>
      </p:sp>
      <p:sp>
        <p:nvSpPr>
          <p:cNvPr id="3" name="Content Placeholder 2"/>
          <p:cNvSpPr>
            <a:spLocks noGrp="1"/>
          </p:cNvSpPr>
          <p:nvPr>
            <p:ph idx="1"/>
          </p:nvPr>
        </p:nvSpPr>
        <p:spPr/>
        <p:txBody>
          <a:bodyPr>
            <a:normAutofit fontScale="77500" lnSpcReduction="20000"/>
          </a:bodyPr>
          <a:lstStyle/>
          <a:p>
            <a:pPr>
              <a:buNone/>
            </a:pPr>
            <a:r>
              <a:rPr lang="en-US" b="1" dirty="0" smtClean="0"/>
              <a:t>&gt; CO1: </a:t>
            </a:r>
            <a:r>
              <a:rPr lang="en-US" dirty="0" smtClean="0"/>
              <a:t>Capacity for creative writing and literary appreciation </a:t>
            </a:r>
            <a:r>
              <a:rPr lang="en-US" dirty="0" smtClean="0"/>
              <a:t>	will </a:t>
            </a:r>
            <a:r>
              <a:rPr lang="en-US" dirty="0" smtClean="0"/>
              <a:t>be developed. </a:t>
            </a:r>
          </a:p>
          <a:p>
            <a:endParaRPr lang="en-US" b="1" dirty="0" smtClean="0"/>
          </a:p>
          <a:p>
            <a:pPr>
              <a:buNone/>
            </a:pPr>
            <a:r>
              <a:rPr lang="en-US" b="1" dirty="0" smtClean="0"/>
              <a:t>&gt; CO2: </a:t>
            </a:r>
            <a:r>
              <a:rPr lang="en-US" dirty="0" smtClean="0"/>
              <a:t>Students would be able to learn composition and other </a:t>
            </a:r>
            <a:r>
              <a:rPr lang="en-US" dirty="0" smtClean="0"/>
              <a:t>	related </a:t>
            </a:r>
            <a:r>
              <a:rPr lang="en-US" dirty="0" smtClean="0"/>
              <a:t>information based on </a:t>
            </a:r>
            <a:r>
              <a:rPr lang="en-US" dirty="0" err="1" smtClean="0"/>
              <a:t>Laghu</a:t>
            </a:r>
            <a:r>
              <a:rPr lang="en-US" dirty="0" smtClean="0"/>
              <a:t> </a:t>
            </a:r>
            <a:r>
              <a:rPr lang="en-US" dirty="0" err="1" smtClean="0"/>
              <a:t>Siddhantakaumudi</a:t>
            </a:r>
            <a:r>
              <a:rPr lang="en-US" dirty="0" smtClean="0"/>
              <a:t>  </a:t>
            </a:r>
            <a:r>
              <a:rPr lang="en-US" dirty="0" smtClean="0"/>
              <a:t>	</a:t>
            </a:r>
            <a:r>
              <a:rPr lang="en-US" dirty="0" err="1" smtClean="0"/>
              <a:t>Vibhaktyartha</a:t>
            </a:r>
            <a:r>
              <a:rPr lang="en-US" dirty="0" smtClean="0"/>
              <a:t> </a:t>
            </a:r>
            <a:r>
              <a:rPr lang="en-US" dirty="0" err="1" smtClean="0"/>
              <a:t>Prakarana</a:t>
            </a:r>
            <a:r>
              <a:rPr lang="en-US" dirty="0" smtClean="0"/>
              <a:t>. </a:t>
            </a:r>
          </a:p>
          <a:p>
            <a:endParaRPr lang="en-US" b="1" dirty="0" smtClean="0"/>
          </a:p>
          <a:p>
            <a:pPr>
              <a:buNone/>
            </a:pPr>
            <a:r>
              <a:rPr lang="en-US" b="1" dirty="0" smtClean="0"/>
              <a:t>&gt; CO3: </a:t>
            </a:r>
            <a:r>
              <a:rPr lang="en-US" dirty="0" smtClean="0"/>
              <a:t>Students would be able to write an essay in Sanskrit, &amp; </a:t>
            </a:r>
            <a:r>
              <a:rPr lang="en-US" dirty="0" smtClean="0"/>
              <a:t>	their </a:t>
            </a:r>
            <a:r>
              <a:rPr lang="en-US" dirty="0" smtClean="0"/>
              <a:t>language-skill will be developed. </a:t>
            </a:r>
          </a:p>
          <a:p>
            <a:endParaRPr lang="en-US" b="1" dirty="0" smtClean="0"/>
          </a:p>
          <a:p>
            <a:pPr>
              <a:buNone/>
            </a:pPr>
            <a:r>
              <a:rPr lang="en-US" b="1" dirty="0" smtClean="0"/>
              <a:t>&gt; CO4: </a:t>
            </a:r>
            <a:r>
              <a:rPr lang="en-US" dirty="0" smtClean="0"/>
              <a:t>Students will able to learn the skills needed to </a:t>
            </a:r>
            <a:r>
              <a:rPr lang="en-US" dirty="0" smtClean="0"/>
              <a:t>	participate </a:t>
            </a:r>
            <a:r>
              <a:rPr lang="en-US" dirty="0" smtClean="0"/>
              <a:t>in conversation that builds knowledge </a:t>
            </a:r>
            <a:r>
              <a:rPr lang="en-US" dirty="0" smtClean="0"/>
              <a:t>	collaboratively</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914400"/>
            <a:ext cx="8610600" cy="6217087"/>
          </a:xfrm>
          <a:prstGeom prst="rect">
            <a:avLst/>
          </a:prstGeom>
        </p:spPr>
        <p:txBody>
          <a:bodyPr wrap="square">
            <a:spAutoFit/>
          </a:bodyPr>
          <a:lstStyle/>
          <a:p>
            <a:endParaRPr lang="en-US" dirty="0" smtClean="0"/>
          </a:p>
          <a:p>
            <a:r>
              <a:rPr lang="en-US" sz="2800" dirty="0" smtClean="0"/>
              <a:t>&gt; </a:t>
            </a:r>
            <a:r>
              <a:rPr lang="en-US" sz="2800" b="1" dirty="0" smtClean="0"/>
              <a:t>PO1: Critical Thinking: Take informed actions after identifying the assumptions that frame our thinking and actions, checking out the degree to which these assumptions are accurate and valid, and looking at our ideas and decisions (intellectual, organizational, and personal) from different perspectives. </a:t>
            </a:r>
          </a:p>
          <a:p>
            <a:endParaRPr lang="en-US" sz="2800" b="1" dirty="0" smtClean="0"/>
          </a:p>
          <a:p>
            <a:r>
              <a:rPr lang="en-US" sz="2800" b="1" dirty="0" smtClean="0"/>
              <a:t>&gt;PO2: Social Interaction: Elicit views of others, mediate disagreements and help reach conclusions in group settings.</a:t>
            </a:r>
          </a:p>
          <a:p>
            <a:r>
              <a:rPr lang="en-US" sz="2800" b="1" dirty="0" smtClean="0"/>
              <a:t> </a:t>
            </a:r>
          </a:p>
          <a:p>
            <a:endParaRPr lang="en-US" sz="2400" b="1" dirty="0" smtClean="0"/>
          </a:p>
          <a:p>
            <a:endParaRPr lang="en-US" sz="2400" b="1" dirty="0" smtClean="0"/>
          </a:p>
          <a:p>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228600"/>
            <a:ext cx="8229600" cy="7909858"/>
          </a:xfrm>
          <a:prstGeom prst="rect">
            <a:avLst/>
          </a:prstGeom>
        </p:spPr>
        <p:txBody>
          <a:bodyPr wrap="square">
            <a:spAutoFit/>
          </a:bodyPr>
          <a:lstStyle/>
          <a:p>
            <a:endParaRPr lang="en-US" dirty="0" smtClean="0"/>
          </a:p>
          <a:p>
            <a:r>
              <a:rPr lang="en-US" dirty="0" smtClean="0"/>
              <a:t> </a:t>
            </a:r>
            <a:r>
              <a:rPr lang="en-US" sz="2800" b="1" dirty="0" smtClean="0"/>
              <a:t>&gt; PO3: </a:t>
            </a:r>
            <a:r>
              <a:rPr lang="en-US" sz="2800" dirty="0" smtClean="0"/>
              <a:t>Effective Citizenship: Demonstrate empathetic social concern and equity-centered national development, and the ability to act with an informed awareness of issues and participate in civic life through volunteering. </a:t>
            </a:r>
          </a:p>
          <a:p>
            <a:endParaRPr lang="en-US" sz="2800" dirty="0" smtClean="0"/>
          </a:p>
          <a:p>
            <a:r>
              <a:rPr lang="en-US" sz="2800" b="1" dirty="0" smtClean="0"/>
              <a:t>&gt;</a:t>
            </a:r>
            <a:r>
              <a:rPr lang="en-US" sz="2800" dirty="0" smtClean="0"/>
              <a:t> </a:t>
            </a:r>
            <a:r>
              <a:rPr lang="en-US" sz="2800" b="1" dirty="0" smtClean="0"/>
              <a:t>PO4: </a:t>
            </a:r>
            <a:r>
              <a:rPr lang="en-US" sz="2800" dirty="0" smtClean="0"/>
              <a:t>Ethics: Recognize different value systems including their own, understand the moral dimensions of their decisions, and accept responsibility for them. </a:t>
            </a:r>
          </a:p>
          <a:p>
            <a:endParaRPr lang="en-US" sz="2800" b="1" dirty="0" smtClean="0"/>
          </a:p>
          <a:p>
            <a:r>
              <a:rPr lang="en-US" sz="2800" b="1" dirty="0" smtClean="0"/>
              <a:t>&gt;PO5: </a:t>
            </a:r>
            <a:r>
              <a:rPr lang="en-US" sz="2800" dirty="0" smtClean="0"/>
              <a:t>Self-directed and Life-long Learning: Acquire the ability to engage in independent and life-long learning in the broadest context of socio-technological changes. </a:t>
            </a:r>
          </a:p>
          <a:p>
            <a:endParaRPr lang="en-US" b="1" dirty="0" smtClean="0"/>
          </a:p>
          <a:p>
            <a:endParaRPr lang="en-US" b="1" dirty="0" smtClean="0"/>
          </a:p>
          <a:p>
            <a:endParaRPr lang="en-US" b="1" dirty="0" smtClean="0"/>
          </a:p>
          <a:p>
            <a:endParaRPr lang="en-US" b="1" dirty="0" smtClean="0"/>
          </a:p>
          <a:p>
            <a:endParaRPr lang="en-US" b="1" dirty="0" smtClean="0"/>
          </a:p>
          <a:p>
            <a:endParaRPr lang="en-US" b="1"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smtClean="0"/>
              <a:t> </a:t>
            </a:r>
            <a:r>
              <a:rPr lang="en-US" sz="3100" b="1" dirty="0" smtClean="0"/>
              <a:t>PROGRAMME SPECIFIC OUTCOMES </a:t>
            </a:r>
            <a:r>
              <a:rPr lang="en-US" b="1" dirty="0" smtClean="0"/>
              <a:t>(PSO): </a:t>
            </a:r>
            <a:endParaRPr lang="en-US" dirty="0"/>
          </a:p>
        </p:txBody>
      </p:sp>
      <p:sp>
        <p:nvSpPr>
          <p:cNvPr id="3" name="Content Placeholder 2"/>
          <p:cNvSpPr>
            <a:spLocks noGrp="1"/>
          </p:cNvSpPr>
          <p:nvPr>
            <p:ph idx="1"/>
          </p:nvPr>
        </p:nvSpPr>
        <p:spPr>
          <a:xfrm>
            <a:off x="0" y="1600200"/>
            <a:ext cx="8686800" cy="5257800"/>
          </a:xfrm>
        </p:spPr>
        <p:txBody>
          <a:bodyPr>
            <a:normAutofit lnSpcReduction="10000"/>
          </a:bodyPr>
          <a:lstStyle/>
          <a:p>
            <a:pPr>
              <a:buNone/>
            </a:pPr>
            <a:r>
              <a:rPr lang="en-US" b="1" dirty="0" smtClean="0"/>
              <a:t>&gt;</a:t>
            </a:r>
            <a:r>
              <a:rPr lang="en-US" dirty="0" smtClean="0"/>
              <a:t> Sanskrit is a very rich language of India. It is a medium to know about ancient Indian history, culture, religion, social life through its text. The academic </a:t>
            </a:r>
            <a:r>
              <a:rPr lang="en-US" dirty="0" err="1" smtClean="0"/>
              <a:t>programmes</a:t>
            </a:r>
            <a:r>
              <a:rPr lang="en-US" dirty="0" smtClean="0"/>
              <a:t> of Sanskrit </a:t>
            </a:r>
            <a:r>
              <a:rPr lang="en-US" dirty="0" err="1" smtClean="0"/>
              <a:t>Honours</a:t>
            </a:r>
            <a:r>
              <a:rPr lang="en-US" dirty="0" smtClean="0"/>
              <a:t> Courses are designed to enhance not only professional skill but also develop a deep understanding of rich heritage and dynamic prevalent scenario of India through various Sanskrit texts.                                                                                </a:t>
            </a:r>
            <a:r>
              <a:rPr lang="en-US" b="1" dirty="0" smtClean="0"/>
              <a:t>&gt; PSO1: </a:t>
            </a:r>
            <a:r>
              <a:rPr lang="en-US" dirty="0" smtClean="0"/>
              <a:t>Develop a strong concept of ancient Indian history, philosophy and literature.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8279190"/>
          </a:xfrm>
          <a:prstGeom prst="rect">
            <a:avLst/>
          </a:prstGeom>
        </p:spPr>
        <p:txBody>
          <a:bodyPr wrap="square">
            <a:spAutoFit/>
          </a:bodyPr>
          <a:lstStyle/>
          <a:p>
            <a:r>
              <a:rPr lang="en-US" sz="2800" b="1" dirty="0" smtClean="0"/>
              <a:t> &gt;PSO2 </a:t>
            </a:r>
            <a:r>
              <a:rPr lang="en-US" sz="2800" b="1" dirty="0" smtClean="0"/>
              <a:t>: </a:t>
            </a:r>
            <a:r>
              <a:rPr lang="en-US" sz="2800" dirty="0" smtClean="0"/>
              <a:t>Enhance communication skills-Listening, Speaking, </a:t>
            </a:r>
            <a:r>
              <a:rPr lang="en-US" sz="2800" dirty="0" smtClean="0"/>
              <a:t> </a:t>
            </a:r>
          </a:p>
          <a:p>
            <a:r>
              <a:rPr lang="en-US" sz="2800" dirty="0" smtClean="0"/>
              <a:t>                  Reading</a:t>
            </a:r>
            <a:r>
              <a:rPr lang="en-US" sz="2800" dirty="0" smtClean="0"/>
              <a:t>, Writing. </a:t>
            </a:r>
          </a:p>
          <a:p>
            <a:pPr>
              <a:buFont typeface="Wingdings"/>
              <a:buChar char="Ø"/>
            </a:pPr>
            <a:r>
              <a:rPr lang="en-US" sz="2800" b="1" dirty="0" smtClean="0"/>
              <a:t>PSO3 </a:t>
            </a:r>
            <a:r>
              <a:rPr lang="en-US" sz="2800" b="1" dirty="0" smtClean="0"/>
              <a:t>: </a:t>
            </a:r>
            <a:r>
              <a:rPr lang="en-US" sz="2800" dirty="0" smtClean="0"/>
              <a:t>Practice of textual analysis of Sanskrit and Vedic </a:t>
            </a:r>
            <a:endParaRPr lang="en-US" sz="2800" dirty="0" smtClean="0"/>
          </a:p>
          <a:p>
            <a:r>
              <a:rPr lang="en-US" sz="2800" dirty="0" smtClean="0"/>
              <a:t> </a:t>
            </a:r>
            <a:r>
              <a:rPr lang="en-US" sz="2800" dirty="0" smtClean="0"/>
              <a:t>                </a:t>
            </a:r>
            <a:r>
              <a:rPr lang="en-US" sz="2800" dirty="0" smtClean="0"/>
              <a:t>Sanskrit </a:t>
            </a:r>
            <a:r>
              <a:rPr lang="en-US" sz="2800" dirty="0" smtClean="0"/>
              <a:t>texts endows them to develop a critical </a:t>
            </a:r>
            <a:r>
              <a:rPr lang="en-US" sz="2800" dirty="0" smtClean="0"/>
              <a:t>  </a:t>
            </a:r>
          </a:p>
          <a:p>
            <a:r>
              <a:rPr lang="en-US" sz="2800" dirty="0" smtClean="0"/>
              <a:t> </a:t>
            </a:r>
            <a:r>
              <a:rPr lang="en-US" sz="2800" dirty="0" smtClean="0"/>
              <a:t>                </a:t>
            </a:r>
            <a:r>
              <a:rPr lang="en-US" sz="2800" dirty="0" smtClean="0"/>
              <a:t>perspective </a:t>
            </a:r>
            <a:r>
              <a:rPr lang="en-US" sz="2800" dirty="0" smtClean="0"/>
              <a:t>to assess existing research through </a:t>
            </a:r>
            <a:r>
              <a:rPr lang="en-US" sz="2800" dirty="0" smtClean="0"/>
              <a:t> </a:t>
            </a:r>
          </a:p>
          <a:p>
            <a:r>
              <a:rPr lang="en-US" sz="2800" dirty="0" smtClean="0"/>
              <a:t> </a:t>
            </a:r>
            <a:r>
              <a:rPr lang="en-US" sz="2800" dirty="0" smtClean="0"/>
              <a:t>                </a:t>
            </a:r>
            <a:r>
              <a:rPr lang="en-US" sz="2800" dirty="0" smtClean="0"/>
              <a:t>careful </a:t>
            </a:r>
            <a:r>
              <a:rPr lang="en-US" sz="2800" dirty="0" smtClean="0"/>
              <a:t>reading, analysis and discussion.</a:t>
            </a:r>
            <a:r>
              <a:rPr lang="en-US" sz="2800" b="1" dirty="0" smtClean="0"/>
              <a:t>                                                                                                               </a:t>
            </a:r>
          </a:p>
          <a:p>
            <a:pPr>
              <a:buFont typeface="Wingdings"/>
              <a:buChar char="Ø"/>
            </a:pPr>
            <a:r>
              <a:rPr lang="en-US" sz="2800" b="1" dirty="0" smtClean="0"/>
              <a:t>PSO4 </a:t>
            </a:r>
            <a:r>
              <a:rPr lang="en-US" sz="2800" b="1" dirty="0" smtClean="0"/>
              <a:t>: </a:t>
            </a:r>
            <a:r>
              <a:rPr lang="en-US" sz="2800" dirty="0" smtClean="0"/>
              <a:t>Reasonable understanding of multi-disciplinary </a:t>
            </a:r>
            <a:endParaRPr lang="en-US" sz="2800" dirty="0" smtClean="0"/>
          </a:p>
          <a:p>
            <a:r>
              <a:rPr lang="en-US" sz="2800" dirty="0" smtClean="0"/>
              <a:t> </a:t>
            </a:r>
            <a:r>
              <a:rPr lang="en-US" sz="2800" dirty="0" smtClean="0"/>
              <a:t>                </a:t>
            </a:r>
            <a:r>
              <a:rPr lang="en-US" sz="2800" dirty="0" smtClean="0"/>
              <a:t>relevance </a:t>
            </a:r>
            <a:r>
              <a:rPr lang="en-US" sz="2800" dirty="0" smtClean="0"/>
              <a:t>of literature of Sanskrit like Veda, </a:t>
            </a:r>
            <a:r>
              <a:rPr lang="en-US" sz="2800" dirty="0" smtClean="0"/>
              <a:t>      </a:t>
            </a:r>
          </a:p>
          <a:p>
            <a:r>
              <a:rPr lang="en-US" sz="2800" dirty="0" smtClean="0"/>
              <a:t>                 Philosophy</a:t>
            </a:r>
            <a:r>
              <a:rPr lang="en-US" sz="2800" dirty="0" smtClean="0"/>
              <a:t>, Grammar, </a:t>
            </a:r>
            <a:r>
              <a:rPr lang="en-US" sz="2800" dirty="0" err="1" smtClean="0"/>
              <a:t>Kavyashastra</a:t>
            </a:r>
            <a:r>
              <a:rPr lang="en-US" sz="2800" dirty="0" smtClean="0"/>
              <a:t>, </a:t>
            </a:r>
            <a:r>
              <a:rPr lang="en-US" sz="2800" dirty="0" err="1" smtClean="0"/>
              <a:t>Dharmshastra</a:t>
            </a:r>
            <a:r>
              <a:rPr lang="en-US" sz="2800" dirty="0" smtClean="0"/>
              <a:t> </a:t>
            </a:r>
            <a:r>
              <a:rPr lang="en-US" sz="2800" dirty="0" smtClean="0"/>
              <a:t>         </a:t>
            </a:r>
          </a:p>
          <a:p>
            <a:r>
              <a:rPr lang="en-US" sz="2800" dirty="0" smtClean="0"/>
              <a:t>                 etc</a:t>
            </a:r>
            <a:r>
              <a:rPr lang="en-US" sz="2800" dirty="0" smtClean="0"/>
              <a:t>.                                                             </a:t>
            </a:r>
          </a:p>
          <a:p>
            <a:r>
              <a:rPr lang="en-US" sz="2800" b="1" dirty="0" smtClean="0"/>
              <a:t>&gt;PSO5 : </a:t>
            </a:r>
            <a:r>
              <a:rPr lang="en-US" sz="2800" dirty="0" smtClean="0"/>
              <a:t>Create awareness about interdisciplinary </a:t>
            </a:r>
            <a:r>
              <a:rPr lang="en-US" sz="2800" dirty="0" smtClean="0"/>
              <a:t>			    perspectives </a:t>
            </a:r>
            <a:r>
              <a:rPr lang="en-US" sz="2800" dirty="0" smtClean="0"/>
              <a:t>of Sanskrit language. </a:t>
            </a:r>
          </a:p>
          <a:p>
            <a:pPr>
              <a:buFont typeface="Wingdings"/>
              <a:buChar char="Ø"/>
            </a:pPr>
            <a:r>
              <a:rPr lang="en-US" sz="2800" b="1" dirty="0" smtClean="0"/>
              <a:t>PSO6 </a:t>
            </a:r>
            <a:r>
              <a:rPr lang="en-US" sz="2800" b="1" dirty="0" smtClean="0"/>
              <a:t>: </a:t>
            </a:r>
            <a:r>
              <a:rPr lang="en-US" sz="2800" dirty="0" smtClean="0"/>
              <a:t>After graduation students can apply in the field of </a:t>
            </a:r>
            <a:endParaRPr lang="en-US" sz="2800" dirty="0" smtClean="0"/>
          </a:p>
          <a:p>
            <a:r>
              <a:rPr lang="en-US" sz="2800" dirty="0" smtClean="0"/>
              <a:t>	 </a:t>
            </a:r>
            <a:r>
              <a:rPr lang="en-US" sz="2800" dirty="0" smtClean="0"/>
              <a:t>    </a:t>
            </a:r>
            <a:r>
              <a:rPr lang="en-US" sz="2800" dirty="0" smtClean="0"/>
              <a:t>BPSC </a:t>
            </a:r>
            <a:r>
              <a:rPr lang="en-US" sz="2800" dirty="0" smtClean="0"/>
              <a:t>and UPSE. </a:t>
            </a:r>
          </a:p>
          <a:p>
            <a:endParaRPr lang="en-US" sz="2800" b="1" dirty="0" smtClean="0"/>
          </a:p>
          <a:p>
            <a:endParaRPr lang="en-US" sz="2800" b="1" dirty="0" smtClean="0"/>
          </a:p>
          <a:p>
            <a:endParaRPr lang="en-US" sz="2800" b="1" dirty="0" smtClean="0"/>
          </a:p>
          <a:p>
            <a:endParaRPr lang="en-US" sz="2800" b="1" dirty="0" smtClean="0"/>
          </a:p>
          <a:p>
            <a:endParaRPr lang="en-US"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Course Outcomes: </a:t>
            </a:r>
            <a:br>
              <a:rPr lang="en-US" b="1" dirty="0" smtClean="0"/>
            </a:br>
            <a:r>
              <a:rPr lang="en-US" b="1" dirty="0" smtClean="0"/>
              <a:t>Core Course: Semester - I </a:t>
            </a:r>
            <a:endParaRPr lang="en-US" dirty="0"/>
          </a:p>
        </p:txBody>
      </p:sp>
      <p:sp>
        <p:nvSpPr>
          <p:cNvPr id="3" name="Content Placeholder 2"/>
          <p:cNvSpPr>
            <a:spLocks noGrp="1"/>
          </p:cNvSpPr>
          <p:nvPr>
            <p:ph idx="1"/>
          </p:nvPr>
        </p:nvSpPr>
        <p:spPr>
          <a:xfrm>
            <a:off x="457200" y="1600200"/>
            <a:ext cx="8229600" cy="5257800"/>
          </a:xfrm>
        </p:spPr>
        <p:txBody>
          <a:bodyPr>
            <a:normAutofit fontScale="47500" lnSpcReduction="20000"/>
          </a:bodyPr>
          <a:lstStyle/>
          <a:p>
            <a:pPr>
              <a:buNone/>
            </a:pPr>
            <a:r>
              <a:rPr lang="en-US" b="1" dirty="0" smtClean="0"/>
              <a:t>                                                                 </a:t>
            </a:r>
          </a:p>
          <a:p>
            <a:pPr>
              <a:buNone/>
            </a:pPr>
            <a:r>
              <a:rPr lang="en-US" sz="5100" b="1" dirty="0" smtClean="0"/>
              <a:t>  Name of Paper (1016) : Classical Sanskrit Literature  (Poetry) </a:t>
            </a:r>
          </a:p>
          <a:p>
            <a:endParaRPr lang="en-US" dirty="0" smtClean="0"/>
          </a:p>
          <a:p>
            <a:pPr>
              <a:buNone/>
            </a:pPr>
            <a:r>
              <a:rPr lang="en-US" sz="5900" b="1" dirty="0" smtClean="0"/>
              <a:t>&gt;</a:t>
            </a:r>
            <a:r>
              <a:rPr lang="en-US" sz="4500" b="1" dirty="0" smtClean="0"/>
              <a:t>   CO1:</a:t>
            </a:r>
            <a:r>
              <a:rPr lang="en-US" sz="4500" dirty="0" smtClean="0"/>
              <a:t> Appreciate the development of Sanskrit Literature.                          </a:t>
            </a:r>
          </a:p>
          <a:p>
            <a:endParaRPr lang="en-US" sz="4500" dirty="0" smtClean="0"/>
          </a:p>
          <a:p>
            <a:pPr>
              <a:buFont typeface="Wingdings"/>
              <a:buChar char="Ø"/>
            </a:pPr>
            <a:r>
              <a:rPr lang="en-US" sz="4500" b="1" dirty="0" smtClean="0"/>
              <a:t>CO2</a:t>
            </a:r>
            <a:r>
              <a:rPr lang="en-US" sz="4500" b="1" dirty="0" smtClean="0"/>
              <a:t>:</a:t>
            </a:r>
            <a:r>
              <a:rPr lang="en-US" sz="4500" dirty="0" smtClean="0"/>
              <a:t> Negotiate texts independently with grammatical analysis and </a:t>
            </a:r>
            <a:endParaRPr lang="en-US" sz="4500" dirty="0" smtClean="0"/>
          </a:p>
          <a:p>
            <a:pPr>
              <a:buNone/>
            </a:pPr>
            <a:r>
              <a:rPr lang="en-US" sz="4500" dirty="0" smtClean="0"/>
              <a:t> </a:t>
            </a:r>
            <a:r>
              <a:rPr lang="en-US" sz="4500" dirty="0" smtClean="0"/>
              <a:t>                </a:t>
            </a:r>
            <a:r>
              <a:rPr lang="en-US" sz="4500" dirty="0" smtClean="0"/>
              <a:t>poetic </a:t>
            </a:r>
            <a:r>
              <a:rPr lang="en-US" sz="4500" dirty="0" smtClean="0"/>
              <a:t>excellence. </a:t>
            </a:r>
          </a:p>
          <a:p>
            <a:endParaRPr lang="en-US" sz="4500" dirty="0" smtClean="0"/>
          </a:p>
          <a:p>
            <a:pPr>
              <a:buFont typeface="Wingdings"/>
              <a:buChar char="Ø"/>
            </a:pPr>
            <a:r>
              <a:rPr lang="en-US" sz="4500" b="1" dirty="0" smtClean="0"/>
              <a:t>CO3</a:t>
            </a:r>
            <a:r>
              <a:rPr lang="en-US" sz="4500" b="1" dirty="0" smtClean="0"/>
              <a:t>:</a:t>
            </a:r>
            <a:r>
              <a:rPr lang="en-US" sz="4500" dirty="0" smtClean="0"/>
              <a:t> Acquainted with the work ; </a:t>
            </a:r>
            <a:r>
              <a:rPr lang="en-US" sz="4500" dirty="0" err="1" smtClean="0"/>
              <a:t>Raghuvamsa</a:t>
            </a:r>
            <a:r>
              <a:rPr lang="en-US" sz="4500" dirty="0" smtClean="0"/>
              <a:t> and </a:t>
            </a:r>
            <a:r>
              <a:rPr lang="en-US" sz="4500" dirty="0" err="1" smtClean="0"/>
              <a:t>Kumarsambhavam</a:t>
            </a:r>
            <a:r>
              <a:rPr lang="en-US" sz="4500" dirty="0" smtClean="0"/>
              <a:t> </a:t>
            </a:r>
            <a:endParaRPr lang="en-US" sz="4500" dirty="0" smtClean="0"/>
          </a:p>
          <a:p>
            <a:pPr>
              <a:buNone/>
            </a:pPr>
            <a:r>
              <a:rPr lang="en-US" sz="4500" dirty="0" smtClean="0"/>
              <a:t>              </a:t>
            </a:r>
            <a:r>
              <a:rPr lang="en-US" sz="4500" dirty="0" smtClean="0"/>
              <a:t>of </a:t>
            </a:r>
            <a:r>
              <a:rPr lang="en-US" sz="4500" dirty="0" smtClean="0"/>
              <a:t>the Great poet </a:t>
            </a:r>
            <a:r>
              <a:rPr lang="en-US" sz="4500" dirty="0" err="1" smtClean="0"/>
              <a:t>Kalidasa</a:t>
            </a:r>
            <a:r>
              <a:rPr lang="en-US" sz="4500" dirty="0" smtClean="0"/>
              <a:t>, </a:t>
            </a:r>
            <a:r>
              <a:rPr lang="en-US" sz="4500" dirty="0" err="1" smtClean="0"/>
              <a:t>Kiratarjuniam</a:t>
            </a:r>
            <a:r>
              <a:rPr lang="en-US" sz="4500" dirty="0" smtClean="0"/>
              <a:t> of </a:t>
            </a:r>
            <a:r>
              <a:rPr lang="en-US" sz="4500" dirty="0" err="1" smtClean="0"/>
              <a:t>Bharavi</a:t>
            </a:r>
            <a:r>
              <a:rPr lang="en-US" sz="4500" dirty="0" smtClean="0"/>
              <a:t> and </a:t>
            </a:r>
            <a:r>
              <a:rPr lang="en-US" sz="4500" dirty="0" smtClean="0"/>
              <a:t>   </a:t>
            </a:r>
          </a:p>
          <a:p>
            <a:pPr>
              <a:buNone/>
            </a:pPr>
            <a:r>
              <a:rPr lang="en-US" sz="4500" dirty="0" smtClean="0"/>
              <a:t>              </a:t>
            </a:r>
            <a:r>
              <a:rPr lang="en-US" sz="4500" dirty="0" err="1" smtClean="0"/>
              <a:t>Neetishatakam</a:t>
            </a:r>
            <a:r>
              <a:rPr lang="en-US" sz="4500" dirty="0" smtClean="0"/>
              <a:t> </a:t>
            </a:r>
            <a:r>
              <a:rPr lang="en-US" sz="4500" dirty="0" smtClean="0"/>
              <a:t>of </a:t>
            </a:r>
            <a:r>
              <a:rPr lang="en-US" sz="4500" dirty="0" err="1" smtClean="0"/>
              <a:t>Bhartrihari</a:t>
            </a:r>
            <a:r>
              <a:rPr lang="en-US" sz="4500" dirty="0" smtClean="0"/>
              <a:t>. </a:t>
            </a:r>
          </a:p>
          <a:p>
            <a:endParaRPr lang="en-US" sz="4500" b="1" dirty="0" smtClean="0"/>
          </a:p>
          <a:p>
            <a:pPr>
              <a:buFont typeface="Wingdings"/>
              <a:buChar char="Ø"/>
            </a:pPr>
            <a:r>
              <a:rPr lang="en-US" sz="5100" b="1" dirty="0" smtClean="0"/>
              <a:t>CO4</a:t>
            </a:r>
            <a:r>
              <a:rPr lang="en-US" sz="5100" b="1" dirty="0" smtClean="0"/>
              <a:t>:</a:t>
            </a:r>
            <a:r>
              <a:rPr lang="en-US" sz="5100" dirty="0" smtClean="0"/>
              <a:t> Know about origin and development of different types </a:t>
            </a:r>
            <a:endParaRPr lang="en-US" sz="5100" dirty="0" smtClean="0"/>
          </a:p>
          <a:p>
            <a:pPr>
              <a:buNone/>
            </a:pPr>
            <a:r>
              <a:rPr lang="en-US" sz="5100" dirty="0" smtClean="0"/>
              <a:t>                of </a:t>
            </a:r>
            <a:r>
              <a:rPr lang="en-US" sz="5100" dirty="0" err="1" smtClean="0"/>
              <a:t>Mahakavya</a:t>
            </a:r>
            <a:r>
              <a:rPr lang="en-US" sz="5100" dirty="0" smtClean="0"/>
              <a:t> and </a:t>
            </a:r>
            <a:r>
              <a:rPr lang="en-US" sz="5100" dirty="0" err="1" smtClean="0"/>
              <a:t>Geetikavya</a:t>
            </a:r>
            <a:r>
              <a:rPr lang="en-US" sz="5100" dirty="0" smtClean="0"/>
              <a:t>. </a:t>
            </a:r>
            <a:endParaRPr lang="en-US" sz="51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Semester -I</a:t>
            </a:r>
            <a:endParaRPr lang="en-US" dirty="0"/>
          </a:p>
        </p:txBody>
      </p:sp>
      <p:sp>
        <p:nvSpPr>
          <p:cNvPr id="3" name="Content Placeholder 2"/>
          <p:cNvSpPr>
            <a:spLocks noGrp="1"/>
          </p:cNvSpPr>
          <p:nvPr>
            <p:ph idx="1"/>
          </p:nvPr>
        </p:nvSpPr>
        <p:spPr/>
        <p:txBody>
          <a:bodyPr>
            <a:noAutofit/>
          </a:bodyPr>
          <a:lstStyle/>
          <a:p>
            <a:r>
              <a:rPr lang="en-US" sz="2400" b="1" dirty="0" smtClean="0"/>
              <a:t>Name of Paper (1026) : Critical Survey of Sanskrit Literature</a:t>
            </a:r>
            <a:r>
              <a:rPr lang="en-US" sz="2400" b="1" dirty="0" smtClean="0"/>
              <a:t>.</a:t>
            </a:r>
          </a:p>
          <a:p>
            <a:r>
              <a:rPr lang="en-US" sz="2400" b="1" dirty="0" smtClean="0"/>
              <a:t> </a:t>
            </a:r>
            <a:r>
              <a:rPr lang="en-US" sz="2400" b="1" dirty="0" smtClean="0"/>
              <a:t>&gt;  CO1:</a:t>
            </a:r>
            <a:r>
              <a:rPr lang="en-US" sz="2400" dirty="0" smtClean="0"/>
              <a:t> The journey of Sanskrit literature from Vedic </a:t>
            </a:r>
            <a:r>
              <a:rPr lang="en-US" sz="2400" dirty="0" smtClean="0"/>
              <a:t>   		      literature  to </a:t>
            </a:r>
            <a:r>
              <a:rPr lang="en-US" sz="2400" dirty="0" err="1" smtClean="0"/>
              <a:t>Puraṇa</a:t>
            </a:r>
            <a:r>
              <a:rPr lang="en-US" sz="2400" dirty="0" smtClean="0"/>
              <a:t>. </a:t>
            </a:r>
          </a:p>
          <a:p>
            <a:pPr>
              <a:buFont typeface="Wingdings"/>
              <a:buChar char="Ø"/>
            </a:pPr>
            <a:r>
              <a:rPr lang="en-US" sz="2400" b="1" dirty="0" smtClean="0"/>
              <a:t>CO2</a:t>
            </a:r>
            <a:r>
              <a:rPr lang="en-US" sz="2400" b="1" dirty="0" smtClean="0"/>
              <a:t>: </a:t>
            </a:r>
            <a:r>
              <a:rPr lang="en-US" sz="2400" dirty="0" smtClean="0"/>
              <a:t>Special features of Sanskrit </a:t>
            </a:r>
            <a:r>
              <a:rPr lang="en-US" sz="2400" dirty="0" err="1" smtClean="0"/>
              <a:t>Puranas</a:t>
            </a:r>
            <a:r>
              <a:rPr lang="en-US" sz="2400" dirty="0" smtClean="0"/>
              <a:t> &amp; original source of </a:t>
            </a:r>
            <a:endParaRPr lang="en-US" sz="2400" dirty="0" smtClean="0"/>
          </a:p>
          <a:p>
            <a:pPr>
              <a:buNone/>
            </a:pPr>
            <a:r>
              <a:rPr lang="en-US" sz="2400" dirty="0" smtClean="0"/>
              <a:t> </a:t>
            </a:r>
            <a:r>
              <a:rPr lang="en-US" sz="2400" dirty="0" smtClean="0"/>
              <a:t>               </a:t>
            </a:r>
            <a:r>
              <a:rPr lang="en-US" sz="2400" dirty="0" smtClean="0"/>
              <a:t>our </a:t>
            </a:r>
            <a:r>
              <a:rPr lang="en-US" sz="2400" dirty="0" smtClean="0"/>
              <a:t>cultural heritage. </a:t>
            </a:r>
          </a:p>
          <a:p>
            <a:pPr>
              <a:buFont typeface="Wingdings"/>
              <a:buChar char="Ø"/>
            </a:pPr>
            <a:r>
              <a:rPr lang="en-US" sz="2400" b="1" dirty="0" smtClean="0"/>
              <a:t>CO3</a:t>
            </a:r>
            <a:r>
              <a:rPr lang="en-US" sz="2400" b="1" dirty="0" smtClean="0"/>
              <a:t>:</a:t>
            </a:r>
            <a:r>
              <a:rPr lang="en-US" sz="2400" dirty="0" smtClean="0"/>
              <a:t> An outline of different </a:t>
            </a:r>
            <a:r>
              <a:rPr lang="en-US" sz="2400" dirty="0" err="1" smtClean="0"/>
              <a:t>shastric</a:t>
            </a:r>
            <a:r>
              <a:rPr lang="en-US" sz="2400" dirty="0" smtClean="0"/>
              <a:t> traditions of </a:t>
            </a:r>
            <a:r>
              <a:rPr lang="en-US" sz="2400" dirty="0" err="1" smtClean="0"/>
              <a:t>Vyakarana</a:t>
            </a:r>
            <a:r>
              <a:rPr lang="en-US" sz="2400" dirty="0" smtClean="0"/>
              <a:t>. </a:t>
            </a:r>
            <a:endParaRPr lang="en-US" sz="2400" dirty="0" smtClean="0"/>
          </a:p>
          <a:p>
            <a:pPr>
              <a:buNone/>
            </a:pPr>
            <a:r>
              <a:rPr lang="en-US" sz="2400" dirty="0" smtClean="0"/>
              <a:t> </a:t>
            </a:r>
            <a:r>
              <a:rPr lang="en-US" sz="2400" dirty="0" smtClean="0"/>
              <a:t>             </a:t>
            </a:r>
            <a:r>
              <a:rPr lang="en-US" sz="2400" dirty="0" smtClean="0"/>
              <a:t>General </a:t>
            </a:r>
            <a:r>
              <a:rPr lang="en-US" sz="2400" dirty="0" smtClean="0"/>
              <a:t>Introduction to </a:t>
            </a:r>
            <a:r>
              <a:rPr lang="en-US" sz="2400" dirty="0" err="1" smtClean="0"/>
              <a:t>Darśana</a:t>
            </a:r>
            <a:r>
              <a:rPr lang="en-US" sz="2400" dirty="0" smtClean="0"/>
              <a:t>-Major schools of Indian </a:t>
            </a:r>
            <a:r>
              <a:rPr lang="en-US" sz="2400" dirty="0" smtClean="0"/>
              <a:t>  </a:t>
            </a:r>
          </a:p>
          <a:p>
            <a:pPr>
              <a:buNone/>
            </a:pPr>
            <a:r>
              <a:rPr lang="en-US" sz="2400" dirty="0" smtClean="0"/>
              <a:t> </a:t>
            </a:r>
            <a:r>
              <a:rPr lang="en-US" sz="2400" dirty="0" smtClean="0"/>
              <a:t>             </a:t>
            </a:r>
            <a:r>
              <a:rPr lang="en-US" sz="2400" dirty="0" smtClean="0"/>
              <a:t>Philosophy </a:t>
            </a:r>
            <a:r>
              <a:rPr lang="en-US" sz="2400" dirty="0" smtClean="0"/>
              <a:t>and Poetics- Six major Schools of Indian </a:t>
            </a:r>
            <a:r>
              <a:rPr lang="en-US" sz="2400" dirty="0" smtClean="0"/>
              <a:t>  </a:t>
            </a:r>
          </a:p>
          <a:p>
            <a:pPr>
              <a:buNone/>
            </a:pPr>
            <a:r>
              <a:rPr lang="en-US" sz="2400" dirty="0" smtClean="0"/>
              <a:t>	</a:t>
            </a:r>
            <a:r>
              <a:rPr lang="en-US" sz="2400" dirty="0" smtClean="0"/>
              <a:t>	</a:t>
            </a:r>
            <a:r>
              <a:rPr lang="en-US" sz="2400" dirty="0" smtClean="0"/>
              <a:t>Poetics-Rasa</a:t>
            </a:r>
            <a:r>
              <a:rPr lang="en-US" sz="2400" dirty="0" smtClean="0"/>
              <a:t>, </a:t>
            </a:r>
            <a:r>
              <a:rPr lang="en-US" sz="2400" dirty="0" err="1" smtClean="0"/>
              <a:t>Alaṁkāra</a:t>
            </a:r>
            <a:r>
              <a:rPr lang="en-US" sz="2400" dirty="0" smtClean="0"/>
              <a:t>, </a:t>
            </a:r>
            <a:r>
              <a:rPr lang="en-US" sz="2400" dirty="0" err="1" smtClean="0"/>
              <a:t>Rīti</a:t>
            </a:r>
            <a:r>
              <a:rPr lang="en-US" sz="2400" dirty="0" smtClean="0"/>
              <a:t>, </a:t>
            </a:r>
            <a:r>
              <a:rPr lang="en-US" sz="2400" dirty="0" err="1" smtClean="0"/>
              <a:t>Dhvani,Vakrokti</a:t>
            </a:r>
            <a:r>
              <a:rPr lang="en-US" sz="2400" dirty="0" smtClean="0"/>
              <a:t> and </a:t>
            </a:r>
            <a:r>
              <a:rPr lang="en-US" sz="2400" dirty="0" smtClean="0"/>
              <a:t>	</a:t>
            </a:r>
            <a:r>
              <a:rPr lang="en-US" sz="2400" dirty="0" err="1" smtClean="0"/>
              <a:t>Auchitya</a:t>
            </a:r>
            <a:r>
              <a:rPr lang="en-US" sz="2400" dirty="0" smtClean="0"/>
              <a:t>. </a:t>
            </a:r>
          </a:p>
          <a:p>
            <a:pPr>
              <a:buNone/>
            </a:pPr>
            <a:r>
              <a:rPr lang="en-US" sz="2400" b="1" dirty="0" smtClean="0"/>
              <a:t>&gt;  CO4:</a:t>
            </a:r>
            <a:r>
              <a:rPr lang="en-US" sz="2400" dirty="0" smtClean="0"/>
              <a:t> The different genres of Sanskrit Literature like Ramayana </a:t>
            </a:r>
            <a:r>
              <a:rPr lang="en-US" sz="2400" dirty="0" smtClean="0"/>
              <a:t>	and </a:t>
            </a:r>
            <a:r>
              <a:rPr lang="en-US" sz="2400" dirty="0" smtClean="0"/>
              <a:t>Mahabharata</a:t>
            </a:r>
            <a:r>
              <a:rPr lang="en-US" sz="2400" b="1" dirty="0" smtClean="0"/>
              <a:t>.</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Semester -II</a:t>
            </a:r>
            <a:endParaRPr lang="en-US" dirty="0"/>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sz="2400" b="1" dirty="0" smtClean="0"/>
              <a:t>Name of Paper (2016) : Classical Sanskrit Literature (Prose). </a:t>
            </a:r>
          </a:p>
          <a:p>
            <a:endParaRPr lang="en-US" sz="2400" b="1" dirty="0" smtClean="0"/>
          </a:p>
          <a:p>
            <a:pPr>
              <a:buFont typeface="Wingdings"/>
              <a:buChar char="Ø"/>
            </a:pPr>
            <a:r>
              <a:rPr lang="en-US" sz="2400" b="1" dirty="0" smtClean="0"/>
              <a:t>CO1 </a:t>
            </a:r>
            <a:r>
              <a:rPr lang="en-US" sz="2400" b="1" dirty="0" smtClean="0"/>
              <a:t>: </a:t>
            </a:r>
            <a:r>
              <a:rPr lang="en-US" sz="2600" dirty="0" smtClean="0"/>
              <a:t>Students would be able to know the origin and </a:t>
            </a:r>
            <a:endParaRPr lang="en-US" sz="2600" dirty="0" smtClean="0"/>
          </a:p>
          <a:p>
            <a:pPr>
              <a:buNone/>
            </a:pPr>
            <a:r>
              <a:rPr lang="en-US" sz="2600" dirty="0" smtClean="0"/>
              <a:t> </a:t>
            </a:r>
            <a:r>
              <a:rPr lang="en-US" sz="2600" dirty="0" smtClean="0"/>
              <a:t>              </a:t>
            </a:r>
            <a:r>
              <a:rPr lang="en-US" sz="2600" dirty="0" smtClean="0"/>
              <a:t>development </a:t>
            </a:r>
            <a:r>
              <a:rPr lang="en-US" sz="2600" dirty="0" smtClean="0"/>
              <a:t>of Sanskrit Prose literature. </a:t>
            </a:r>
          </a:p>
          <a:p>
            <a:endParaRPr lang="en-US" sz="2600" b="1" dirty="0" smtClean="0"/>
          </a:p>
          <a:p>
            <a:pPr>
              <a:buFont typeface="Wingdings"/>
              <a:buChar char="Ø"/>
            </a:pPr>
            <a:r>
              <a:rPr lang="en-US" sz="2600" b="1" dirty="0" smtClean="0"/>
              <a:t>CO2 </a:t>
            </a:r>
            <a:r>
              <a:rPr lang="en-US" sz="2600" b="1" dirty="0" smtClean="0"/>
              <a:t>: </a:t>
            </a:r>
            <a:r>
              <a:rPr lang="en-US" sz="2600" dirty="0" smtClean="0"/>
              <a:t>Know about important prose romances and fables </a:t>
            </a:r>
            <a:endParaRPr lang="en-US" sz="2600" dirty="0" smtClean="0"/>
          </a:p>
          <a:p>
            <a:pPr>
              <a:buNone/>
            </a:pPr>
            <a:r>
              <a:rPr lang="en-US" sz="2600" dirty="0" smtClean="0"/>
              <a:t> </a:t>
            </a:r>
            <a:r>
              <a:rPr lang="en-US" sz="2600" dirty="0" smtClean="0"/>
              <a:t>               </a:t>
            </a:r>
            <a:r>
              <a:rPr lang="en-US" sz="2600" dirty="0" smtClean="0"/>
              <a:t>of </a:t>
            </a:r>
            <a:r>
              <a:rPr lang="en-US" sz="2600" dirty="0" smtClean="0"/>
              <a:t>Sanskrit. </a:t>
            </a:r>
          </a:p>
          <a:p>
            <a:endParaRPr lang="en-US" sz="2600" b="1" dirty="0" smtClean="0"/>
          </a:p>
          <a:p>
            <a:pPr>
              <a:buNone/>
            </a:pPr>
            <a:r>
              <a:rPr lang="en-US" sz="2600" b="1" dirty="0" smtClean="0"/>
              <a:t>&gt;  CO3 : </a:t>
            </a:r>
            <a:r>
              <a:rPr lang="en-US" sz="2600" dirty="0" smtClean="0"/>
              <a:t>They will be able to analysis compound formation. </a:t>
            </a:r>
          </a:p>
          <a:p>
            <a:endParaRPr lang="en-US" sz="2600" b="1" dirty="0" smtClean="0"/>
          </a:p>
          <a:p>
            <a:pPr>
              <a:buFont typeface="Wingdings"/>
              <a:buChar char="Ø"/>
            </a:pPr>
            <a:r>
              <a:rPr lang="en-US" sz="2600" b="1" dirty="0" smtClean="0"/>
              <a:t>CO4 </a:t>
            </a:r>
            <a:r>
              <a:rPr lang="en-US" sz="2600" b="1" dirty="0" smtClean="0"/>
              <a:t>: </a:t>
            </a:r>
            <a:r>
              <a:rPr lang="en-US" sz="2600" dirty="0" smtClean="0"/>
              <a:t>The course also seeks to help students negotiate texts </a:t>
            </a:r>
            <a:endParaRPr lang="en-US" sz="2600" dirty="0" smtClean="0"/>
          </a:p>
          <a:p>
            <a:pPr>
              <a:buNone/>
            </a:pPr>
            <a:r>
              <a:rPr lang="en-US" sz="2600" dirty="0" smtClean="0"/>
              <a:t> </a:t>
            </a:r>
            <a:r>
              <a:rPr lang="en-US" sz="2600" dirty="0" smtClean="0"/>
              <a:t>                </a:t>
            </a:r>
            <a:r>
              <a:rPr lang="en-US" sz="2600" dirty="0" smtClean="0"/>
              <a:t>independently</a:t>
            </a:r>
            <a:r>
              <a:rPr lang="en-US" sz="2600" dirty="0" smtClean="0"/>
              <a:t>. </a:t>
            </a:r>
            <a:endParaRPr lang="en-US" sz="2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481</TotalTime>
  <Words>848</Words>
  <Application>Microsoft Office PowerPoint</Application>
  <PresentationFormat>On-screen Show (4:3)</PresentationFormat>
  <Paragraphs>195</Paragraphs>
  <Slides>20</Slides>
  <Notes>1</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  PROGRAMME : B.A. Honours in Sanskrit  PROGRAMME OUTCOMES (PO):  </vt:lpstr>
      <vt:lpstr>  PROGRAMME OUTCOMES (PO): </vt:lpstr>
      <vt:lpstr>Slide 3</vt:lpstr>
      <vt:lpstr>Slide 4</vt:lpstr>
      <vt:lpstr>  PROGRAMME SPECIFIC OUTCOMES (PSO): </vt:lpstr>
      <vt:lpstr>Slide 6</vt:lpstr>
      <vt:lpstr>Course Outcomes:  Core Course: Semester - I </vt:lpstr>
      <vt:lpstr>Semester -I</vt:lpstr>
      <vt:lpstr>Semester -II</vt:lpstr>
      <vt:lpstr>Semester - II</vt:lpstr>
      <vt:lpstr>Semester III </vt:lpstr>
      <vt:lpstr>Poetics and Literary Criticism (3026) : </vt:lpstr>
      <vt:lpstr>Indian Social Institutions and Polity(3036) : </vt:lpstr>
      <vt:lpstr>Semester IV   </vt:lpstr>
      <vt:lpstr>Modern Sanskrit Literature (4026) : </vt:lpstr>
      <vt:lpstr>Sanskrit and World Literature (4036) : </vt:lpstr>
      <vt:lpstr>Semester V  : </vt:lpstr>
      <vt:lpstr> Sanskrit Grammar(5026):  </vt:lpstr>
      <vt:lpstr>Semester VI</vt:lpstr>
      <vt:lpstr>Name of Paper : Sanskrit Composition and Communication(6026)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 B.A. Honours in Sanskrit  PROGRAMME OUTCOMES (PO):</dc:title>
  <dc:creator>sanskrit</dc:creator>
  <cp:lastModifiedBy>sanskrit</cp:lastModifiedBy>
  <cp:revision>54</cp:revision>
  <dcterms:created xsi:type="dcterms:W3CDTF">2023-10-13T09:57:10Z</dcterms:created>
  <dcterms:modified xsi:type="dcterms:W3CDTF">2023-10-17T05:25:59Z</dcterms:modified>
</cp:coreProperties>
</file>