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67" r:id="rId4"/>
    <p:sldId id="257" r:id="rId5"/>
    <p:sldId id="258" r:id="rId6"/>
    <p:sldId id="259" r:id="rId7"/>
    <p:sldId id="260" r:id="rId8"/>
    <p:sldId id="261" r:id="rId9"/>
    <p:sldId id="262" r:id="rId10"/>
    <p:sldId id="263" r:id="rId11"/>
    <p:sldId id="264" r:id="rId12"/>
    <p:sldId id="265" r:id="rId13"/>
    <p:sldId id="266" r:id="rId14"/>
    <p:sldId id="268" r:id="rId15"/>
    <p:sldId id="269" r:id="rId16"/>
    <p:sldId id="271" r:id="rId17"/>
    <p:sldId id="272" r:id="rId18"/>
    <p:sldId id="273" r:id="rId19"/>
    <p:sldId id="274" r:id="rId20"/>
    <p:sldId id="275" r:id="rId21"/>
    <p:sldId id="276"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2" d="100"/>
          <a:sy n="112" d="100"/>
        </p:scale>
        <p:origin x="-780" y="-10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18-Feb-24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18-Feb-24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18-Feb-24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18-Feb-24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iologynotes.in/2022/04/Single-cell-protein%20.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microbenotes.com/fermentation/"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209550"/>
            <a:ext cx="5486400" cy="433388"/>
          </a:xfrm>
        </p:spPr>
        <p:txBody>
          <a:bodyPr>
            <a:noAutofit/>
          </a:bodyPr>
          <a:lstStyle/>
          <a:p>
            <a:r>
              <a:rPr lang="en-US" sz="4000" dirty="0" smtClean="0">
                <a:latin typeface="Aharoni" pitchFamily="2" charset="-79"/>
                <a:cs typeface="Aharoni" pitchFamily="2" charset="-79"/>
              </a:rPr>
              <a:t>BIOREACTOR</a:t>
            </a:r>
            <a:r>
              <a:rPr lang="en-US" sz="1400" dirty="0" smtClean="0">
                <a:latin typeface="Aharoni" pitchFamily="2" charset="-79"/>
                <a:cs typeface="Aharoni" pitchFamily="2" charset="-79"/>
              </a:rPr>
              <a:t/>
            </a:r>
            <a:br>
              <a:rPr lang="en-US" sz="1400" dirty="0" smtClean="0">
                <a:latin typeface="Aharoni" pitchFamily="2" charset="-79"/>
                <a:cs typeface="Aharoni" pitchFamily="2" charset="-79"/>
              </a:rPr>
            </a:br>
            <a:r>
              <a:rPr lang="en-US" sz="1400" dirty="0" smtClean="0">
                <a:latin typeface="Arial Black" pitchFamily="34" charset="0"/>
                <a:cs typeface="Aharoni" pitchFamily="2" charset="-79"/>
              </a:rPr>
              <a:t>(</a:t>
            </a:r>
            <a:r>
              <a:rPr lang="en-US" sz="1400" dirty="0" err="1" smtClean="0">
                <a:latin typeface="Arial Black" pitchFamily="34" charset="0"/>
                <a:cs typeface="Aharoni" pitchFamily="2" charset="-79"/>
              </a:rPr>
              <a:t>B.Sc</a:t>
            </a:r>
            <a:r>
              <a:rPr lang="en-US" sz="1400" dirty="0" smtClean="0">
                <a:latin typeface="Arial Black" pitchFamily="34" charset="0"/>
                <a:cs typeface="Aharoni" pitchFamily="2" charset="-79"/>
              </a:rPr>
              <a:t>, 6</a:t>
            </a:r>
            <a:r>
              <a:rPr lang="en-US" sz="1400" baseline="30000" dirty="0" smtClean="0">
                <a:latin typeface="Arial Black" pitchFamily="34" charset="0"/>
                <a:cs typeface="Aharoni" pitchFamily="2" charset="-79"/>
              </a:rPr>
              <a:t>th</a:t>
            </a:r>
            <a:r>
              <a:rPr lang="en-US" sz="1400" dirty="0" smtClean="0">
                <a:latin typeface="Arial Black" pitchFamily="34" charset="0"/>
                <a:cs typeface="Aharoni" pitchFamily="2" charset="-79"/>
              </a:rPr>
              <a:t> </a:t>
            </a:r>
            <a:r>
              <a:rPr lang="en-US" sz="1400" dirty="0" err="1" smtClean="0">
                <a:latin typeface="Arial Black" pitchFamily="34" charset="0"/>
                <a:cs typeface="Aharoni" pitchFamily="2" charset="-79"/>
              </a:rPr>
              <a:t>sem</a:t>
            </a:r>
            <a:r>
              <a:rPr lang="en-US" sz="1400" dirty="0" smtClean="0">
                <a:latin typeface="Arial Black" pitchFamily="34" charset="0"/>
                <a:cs typeface="Aharoni" pitchFamily="2" charset="-79"/>
              </a:rPr>
              <a:t>(HC) /BOT-HE-6016))</a:t>
            </a:r>
            <a:endParaRPr lang="en-US" sz="1400" dirty="0">
              <a:latin typeface="Arial Black" pitchFamily="34" charset="0"/>
              <a:cs typeface="Aharoni" pitchFamily="2" charset="-79"/>
            </a:endParaRPr>
          </a:p>
        </p:txBody>
      </p:sp>
      <p:sp>
        <p:nvSpPr>
          <p:cNvPr id="3" name="Subtitle 2"/>
          <p:cNvSpPr>
            <a:spLocks noGrp="1"/>
          </p:cNvSpPr>
          <p:nvPr>
            <p:ph type="subTitle"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35" y="2876550"/>
            <a:ext cx="26098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29" y="957006"/>
            <a:ext cx="2554738" cy="383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6675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176" y="89535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00801" y="3752850"/>
            <a:ext cx="2438400" cy="861774"/>
          </a:xfrm>
          <a:prstGeom prst="rect">
            <a:avLst/>
          </a:prstGeom>
          <a:noFill/>
        </p:spPr>
        <p:txBody>
          <a:bodyPr wrap="square" rtlCol="0">
            <a:spAutoFit/>
          </a:bodyPr>
          <a:lstStyle/>
          <a:p>
            <a:r>
              <a:rPr lang="en-US" sz="1400" dirty="0" smtClean="0">
                <a:latin typeface="Arial Black" pitchFamily="34" charset="0"/>
              </a:rPr>
              <a:t>RAHUL MALAKAR</a:t>
            </a:r>
          </a:p>
          <a:p>
            <a:r>
              <a:rPr lang="en-US" sz="1200" dirty="0" smtClean="0">
                <a:latin typeface="Arial Black" pitchFamily="34" charset="0"/>
              </a:rPr>
              <a:t>ASSISTANT PROFESSOR</a:t>
            </a:r>
          </a:p>
          <a:p>
            <a:r>
              <a:rPr lang="en-US" sz="1200" dirty="0" smtClean="0">
                <a:latin typeface="Arial Black" pitchFamily="34" charset="0"/>
              </a:rPr>
              <a:t>DEPT. OF BOTANY, </a:t>
            </a:r>
          </a:p>
          <a:p>
            <a:r>
              <a:rPr lang="en-US" sz="1200" dirty="0" smtClean="0">
                <a:latin typeface="Arial Black" pitchFamily="34" charset="0"/>
              </a:rPr>
              <a:t>MANGALDAI COLLEGE</a:t>
            </a:r>
            <a:endParaRPr lang="en-US" sz="1200" dirty="0">
              <a:latin typeface="Arial Black" pitchFamily="34" charset="0"/>
            </a:endParaRPr>
          </a:p>
        </p:txBody>
      </p:sp>
    </p:spTree>
    <p:extLst>
      <p:ext uri="{BB962C8B-B14F-4D97-AF65-F5344CB8AC3E}">
        <p14:creationId xmlns:p14="http://schemas.microsoft.com/office/powerpoint/2010/main" val="2692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09550"/>
            <a:ext cx="8458200" cy="4801314"/>
          </a:xfrm>
          <a:prstGeom prst="rect">
            <a:avLst/>
          </a:prstGeom>
        </p:spPr>
        <p:txBody>
          <a:bodyPr wrap="square">
            <a:spAutoFit/>
          </a:bodyPr>
          <a:lstStyle/>
          <a:p>
            <a:r>
              <a:rPr lang="en-US" b="1" dirty="0">
                <a:solidFill>
                  <a:srgbClr val="000000"/>
                </a:solidFill>
                <a:latin typeface="-apple-system"/>
              </a:rPr>
              <a:t>3. Aeration System</a:t>
            </a:r>
            <a:endParaRPr lang="en-US" dirty="0">
              <a:solidFill>
                <a:srgbClr val="000000"/>
              </a:solidFill>
              <a:latin typeface="-apple-system"/>
            </a:endParaRPr>
          </a:p>
          <a:p>
            <a:pPr>
              <a:buFont typeface="Arial"/>
              <a:buChar char="•"/>
            </a:pPr>
            <a:r>
              <a:rPr lang="en-US" dirty="0">
                <a:solidFill>
                  <a:srgbClr val="000000"/>
                </a:solidFill>
                <a:latin typeface="-apple-system"/>
              </a:rPr>
              <a:t>An aeration system is one of the very important parts of a </a:t>
            </a:r>
            <a:r>
              <a:rPr lang="en-US" dirty="0" err="1">
                <a:solidFill>
                  <a:srgbClr val="000000"/>
                </a:solidFill>
                <a:latin typeface="-apple-system"/>
              </a:rPr>
              <a:t>fermentor</a:t>
            </a:r>
            <a:r>
              <a:rPr lang="en-US" dirty="0">
                <a:solidFill>
                  <a:srgbClr val="000000"/>
                </a:solidFill>
                <a:latin typeface="-apple-system"/>
              </a:rPr>
              <a:t>.</a:t>
            </a:r>
          </a:p>
          <a:p>
            <a:pPr>
              <a:buFont typeface="Arial"/>
              <a:buChar char="•"/>
            </a:pPr>
            <a:r>
              <a:rPr lang="en-US" dirty="0">
                <a:solidFill>
                  <a:srgbClr val="000000"/>
                </a:solidFill>
                <a:latin typeface="-apple-system"/>
              </a:rPr>
              <a:t>It is important to choose a good aeration system to ensure proper aeration and oxygen availability throughout the culture.</a:t>
            </a:r>
          </a:p>
          <a:p>
            <a:pPr>
              <a:buFont typeface="Arial"/>
              <a:buChar char="•"/>
            </a:pPr>
            <a:r>
              <a:rPr lang="en-US" dirty="0">
                <a:solidFill>
                  <a:srgbClr val="000000"/>
                </a:solidFill>
                <a:latin typeface="-apple-system"/>
              </a:rPr>
              <a:t>It contains two separate aeration devices (</a:t>
            </a:r>
            <a:r>
              <a:rPr lang="en-US" dirty="0" err="1">
                <a:solidFill>
                  <a:srgbClr val="000000"/>
                </a:solidFill>
                <a:latin typeface="-apple-system"/>
              </a:rPr>
              <a:t>sparger</a:t>
            </a:r>
            <a:r>
              <a:rPr lang="en-US" dirty="0">
                <a:solidFill>
                  <a:srgbClr val="000000"/>
                </a:solidFill>
                <a:latin typeface="-apple-system"/>
              </a:rPr>
              <a:t> and impeller) to ensure proper aeration in a </a:t>
            </a:r>
            <a:r>
              <a:rPr lang="en-US" dirty="0" err="1">
                <a:solidFill>
                  <a:srgbClr val="000000"/>
                </a:solidFill>
                <a:latin typeface="-apple-system"/>
              </a:rPr>
              <a:t>fermentor</a:t>
            </a:r>
            <a:r>
              <a:rPr lang="en-US" dirty="0">
                <a:solidFill>
                  <a:srgbClr val="000000"/>
                </a:solidFill>
                <a:latin typeface="-apple-system"/>
              </a:rPr>
              <a:t>.</a:t>
            </a:r>
          </a:p>
          <a:p>
            <a:pPr>
              <a:buFont typeface="Arial"/>
              <a:buChar char="•"/>
            </a:pPr>
            <a:r>
              <a:rPr lang="en-US" dirty="0">
                <a:solidFill>
                  <a:srgbClr val="000000"/>
                </a:solidFill>
                <a:latin typeface="-apple-system"/>
              </a:rPr>
              <a:t>The stirring accomplishes two things:</a:t>
            </a:r>
          </a:p>
          <a:p>
            <a:pPr marL="742950" lvl="1" indent="-285750">
              <a:buFont typeface="Arial"/>
              <a:buChar char="•"/>
            </a:pPr>
            <a:r>
              <a:rPr lang="en-US" dirty="0">
                <a:solidFill>
                  <a:srgbClr val="000000"/>
                </a:solidFill>
                <a:latin typeface="-apple-system"/>
              </a:rPr>
              <a:t>It helps to mix the gas bubbles through the liquid culture medium and</a:t>
            </a:r>
          </a:p>
          <a:p>
            <a:pPr marL="742950" lvl="1" indent="-285750">
              <a:buFont typeface="Arial"/>
              <a:buChar char="•"/>
            </a:pPr>
            <a:r>
              <a:rPr lang="en-US" dirty="0">
                <a:solidFill>
                  <a:srgbClr val="000000"/>
                </a:solidFill>
                <a:latin typeface="-apple-system"/>
              </a:rPr>
              <a:t>It helps to mix the microbial cells through the liquid culture medium which ensures the uniform access of microbial cells to the nutrients.</a:t>
            </a:r>
          </a:p>
          <a:p>
            <a:r>
              <a:rPr lang="en-US" b="1" dirty="0">
                <a:solidFill>
                  <a:srgbClr val="000000"/>
                </a:solidFill>
                <a:latin typeface="-apple-system"/>
              </a:rPr>
              <a:t>4. Sealing Assembly</a:t>
            </a:r>
            <a:endParaRPr lang="en-US" dirty="0">
              <a:solidFill>
                <a:srgbClr val="000000"/>
              </a:solidFill>
              <a:latin typeface="-apple-system"/>
            </a:endParaRPr>
          </a:p>
          <a:p>
            <a:pPr>
              <a:buFont typeface="Arial"/>
              <a:buChar char="•"/>
            </a:pPr>
            <a:r>
              <a:rPr lang="en-US" dirty="0">
                <a:solidFill>
                  <a:srgbClr val="000000"/>
                </a:solidFill>
                <a:latin typeface="-apple-system"/>
              </a:rPr>
              <a:t>The sealing assembly is used for the sealing of the stirrer shaft to offer proper agitation.</a:t>
            </a:r>
          </a:p>
          <a:p>
            <a:pPr>
              <a:buFont typeface="Arial"/>
              <a:buChar char="•"/>
            </a:pPr>
            <a:r>
              <a:rPr lang="en-US" dirty="0">
                <a:solidFill>
                  <a:srgbClr val="000000"/>
                </a:solidFill>
                <a:latin typeface="-apple-system"/>
              </a:rPr>
              <a:t>There are three types of sealing assembly in the fermenter:</a:t>
            </a:r>
          </a:p>
          <a:p>
            <a:pPr marL="742950" lvl="1" indent="-285750">
              <a:buFont typeface="Arial"/>
              <a:buChar char="•"/>
            </a:pPr>
            <a:r>
              <a:rPr lang="en-US" dirty="0">
                <a:solidFill>
                  <a:srgbClr val="000000"/>
                </a:solidFill>
                <a:latin typeface="-apple-system"/>
              </a:rPr>
              <a:t>Packed gland seal</a:t>
            </a:r>
          </a:p>
          <a:p>
            <a:pPr marL="742950" lvl="1" indent="-285750">
              <a:buFont typeface="Arial"/>
              <a:buChar char="•"/>
            </a:pPr>
            <a:r>
              <a:rPr lang="en-US" dirty="0">
                <a:solidFill>
                  <a:srgbClr val="000000"/>
                </a:solidFill>
                <a:latin typeface="-apple-system"/>
              </a:rPr>
              <a:t>Mechanical seal</a:t>
            </a:r>
          </a:p>
          <a:p>
            <a:pPr marL="742950" lvl="1" indent="-285750">
              <a:buFont typeface="Arial"/>
              <a:buChar char="•"/>
            </a:pPr>
            <a:r>
              <a:rPr lang="en-US" dirty="0">
                <a:solidFill>
                  <a:srgbClr val="000000"/>
                </a:solidFill>
                <a:latin typeface="-apple-system"/>
              </a:rPr>
              <a:t>Magnetic drives</a:t>
            </a:r>
            <a:endParaRPr lang="en-US" b="0" i="0" dirty="0">
              <a:solidFill>
                <a:srgbClr val="000000"/>
              </a:solidFill>
              <a:effectLst/>
              <a:latin typeface="-apple-system"/>
            </a:endParaRPr>
          </a:p>
        </p:txBody>
      </p:sp>
    </p:spTree>
    <p:extLst>
      <p:ext uri="{BB962C8B-B14F-4D97-AF65-F5344CB8AC3E}">
        <p14:creationId xmlns:p14="http://schemas.microsoft.com/office/powerpoint/2010/main" val="864948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142" y="590550"/>
            <a:ext cx="8763000" cy="4247317"/>
          </a:xfrm>
          <a:prstGeom prst="rect">
            <a:avLst/>
          </a:prstGeom>
        </p:spPr>
        <p:txBody>
          <a:bodyPr wrap="square">
            <a:spAutoFit/>
          </a:bodyPr>
          <a:lstStyle/>
          <a:p>
            <a:r>
              <a:rPr lang="en-US" b="1" dirty="0">
                <a:solidFill>
                  <a:srgbClr val="000000"/>
                </a:solidFill>
                <a:latin typeface="-apple-system"/>
              </a:rPr>
              <a:t>5. Baffles</a:t>
            </a:r>
            <a:endParaRPr lang="en-US" dirty="0">
              <a:solidFill>
                <a:srgbClr val="000000"/>
              </a:solidFill>
              <a:latin typeface="-apple-system"/>
            </a:endParaRPr>
          </a:p>
          <a:p>
            <a:pPr>
              <a:buFont typeface="Arial"/>
              <a:buChar char="•"/>
            </a:pPr>
            <a:r>
              <a:rPr lang="en-US" dirty="0">
                <a:solidFill>
                  <a:srgbClr val="000000"/>
                </a:solidFill>
                <a:latin typeface="-apple-system"/>
              </a:rPr>
              <a:t>The baffles are incorporated into fermenters to prevent a vortex improve aeration in the fermenters.</a:t>
            </a:r>
          </a:p>
          <a:p>
            <a:pPr>
              <a:buFont typeface="Arial"/>
              <a:buChar char="•"/>
            </a:pPr>
            <a:r>
              <a:rPr lang="en-US" dirty="0">
                <a:solidFill>
                  <a:srgbClr val="000000"/>
                </a:solidFill>
                <a:latin typeface="-apple-system"/>
              </a:rPr>
              <a:t>It consists of metal strips attached radially to the wall</a:t>
            </a:r>
            <a:r>
              <a:rPr lang="en-US" dirty="0" smtClean="0">
                <a:solidFill>
                  <a:srgbClr val="000000"/>
                </a:solidFill>
                <a:latin typeface="-apple-system"/>
              </a:rPr>
              <a:t>.</a:t>
            </a:r>
          </a:p>
          <a:p>
            <a:endParaRPr lang="en-US" dirty="0">
              <a:solidFill>
                <a:srgbClr val="000000"/>
              </a:solidFill>
              <a:latin typeface="-apple-system"/>
            </a:endParaRPr>
          </a:p>
          <a:p>
            <a:r>
              <a:rPr lang="en-US" b="1" dirty="0">
                <a:solidFill>
                  <a:srgbClr val="000000"/>
                </a:solidFill>
                <a:latin typeface="-apple-system"/>
              </a:rPr>
              <a:t>6. Impeller</a:t>
            </a:r>
            <a:endParaRPr lang="en-US" dirty="0">
              <a:solidFill>
                <a:srgbClr val="000000"/>
              </a:solidFill>
              <a:latin typeface="-apple-system"/>
            </a:endParaRPr>
          </a:p>
          <a:p>
            <a:pPr>
              <a:buFont typeface="Arial"/>
              <a:buChar char="•"/>
            </a:pPr>
            <a:r>
              <a:rPr lang="en-US" dirty="0">
                <a:solidFill>
                  <a:srgbClr val="000000"/>
                </a:solidFill>
                <a:latin typeface="-apple-system"/>
              </a:rPr>
              <a:t>Impellers are used to provide uniform suspension of microbial cells in different nutrient mediums.</a:t>
            </a:r>
          </a:p>
          <a:p>
            <a:pPr>
              <a:buFont typeface="Arial"/>
              <a:buChar char="•"/>
            </a:pPr>
            <a:r>
              <a:rPr lang="en-US" dirty="0">
                <a:solidFill>
                  <a:srgbClr val="000000"/>
                </a:solidFill>
                <a:latin typeface="-apple-system"/>
              </a:rPr>
              <a:t>They are made up of impeller blades attached to a motor on the lid.</a:t>
            </a:r>
          </a:p>
          <a:p>
            <a:pPr>
              <a:buFont typeface="Arial"/>
              <a:buChar char="•"/>
            </a:pPr>
            <a:r>
              <a:rPr lang="en-US" dirty="0">
                <a:solidFill>
                  <a:srgbClr val="000000"/>
                </a:solidFill>
                <a:latin typeface="-apple-system"/>
              </a:rPr>
              <a:t>Impeller blades play an important role in reducing the size of air bubbles and distribute them uniformly into the fermentation media.</a:t>
            </a:r>
          </a:p>
          <a:p>
            <a:pPr>
              <a:buFont typeface="Arial"/>
              <a:buChar char="•"/>
            </a:pPr>
            <a:r>
              <a:rPr lang="en-US" dirty="0">
                <a:solidFill>
                  <a:srgbClr val="000000"/>
                </a:solidFill>
                <a:latin typeface="-apple-system"/>
              </a:rPr>
              <a:t>Variable impellers are used in the fermenters and are classified as follows.</a:t>
            </a:r>
          </a:p>
          <a:p>
            <a:pPr marL="742950" lvl="1" indent="-285750">
              <a:buFont typeface="Arial"/>
              <a:buChar char="•"/>
            </a:pPr>
            <a:r>
              <a:rPr lang="en-US" dirty="0">
                <a:solidFill>
                  <a:srgbClr val="000000"/>
                </a:solidFill>
                <a:latin typeface="-apple-system"/>
              </a:rPr>
              <a:t>Disc turbines</a:t>
            </a:r>
          </a:p>
          <a:p>
            <a:pPr marL="742950" lvl="1" indent="-285750">
              <a:buFont typeface="Arial"/>
              <a:buChar char="•"/>
            </a:pPr>
            <a:r>
              <a:rPr lang="en-US" dirty="0">
                <a:solidFill>
                  <a:srgbClr val="000000"/>
                </a:solidFill>
                <a:latin typeface="-apple-system"/>
              </a:rPr>
              <a:t>Variable pitch open turbine</a:t>
            </a:r>
          </a:p>
          <a:p>
            <a:endParaRPr lang="en-US" b="0" i="0" dirty="0">
              <a:solidFill>
                <a:srgbClr val="000000"/>
              </a:solidFill>
              <a:effectLst/>
              <a:latin typeface="-apple-system"/>
            </a:endParaRPr>
          </a:p>
        </p:txBody>
      </p:sp>
    </p:spTree>
    <p:extLst>
      <p:ext uri="{BB962C8B-B14F-4D97-AF65-F5344CB8AC3E}">
        <p14:creationId xmlns:p14="http://schemas.microsoft.com/office/powerpoint/2010/main" val="996541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7150"/>
            <a:ext cx="8686800" cy="5016758"/>
          </a:xfrm>
          <a:prstGeom prst="rect">
            <a:avLst/>
          </a:prstGeom>
        </p:spPr>
        <p:txBody>
          <a:bodyPr wrap="square">
            <a:spAutoFit/>
          </a:bodyPr>
          <a:lstStyle/>
          <a:p>
            <a:r>
              <a:rPr lang="en-US" sz="1600" b="1" dirty="0">
                <a:solidFill>
                  <a:srgbClr val="000000"/>
                </a:solidFill>
                <a:latin typeface="-apple-system"/>
              </a:rPr>
              <a:t>7. </a:t>
            </a:r>
            <a:r>
              <a:rPr lang="en-US" sz="1600" b="1" dirty="0" err="1">
                <a:solidFill>
                  <a:srgbClr val="000000"/>
                </a:solidFill>
                <a:latin typeface="-apple-system"/>
              </a:rPr>
              <a:t>Sparger</a:t>
            </a:r>
            <a:endParaRPr lang="en-US" sz="1600" dirty="0">
              <a:solidFill>
                <a:srgbClr val="000000"/>
              </a:solidFill>
              <a:latin typeface="-apple-system"/>
            </a:endParaRPr>
          </a:p>
          <a:p>
            <a:pPr>
              <a:buFont typeface="Arial"/>
              <a:buChar char="•"/>
            </a:pPr>
            <a:r>
              <a:rPr lang="en-US" sz="1600" dirty="0">
                <a:solidFill>
                  <a:srgbClr val="000000"/>
                </a:solidFill>
                <a:latin typeface="-apple-system"/>
              </a:rPr>
              <a:t>A </a:t>
            </a:r>
            <a:r>
              <a:rPr lang="en-US" sz="1600" dirty="0" err="1">
                <a:solidFill>
                  <a:srgbClr val="000000"/>
                </a:solidFill>
                <a:latin typeface="-apple-system"/>
              </a:rPr>
              <a:t>sparger</a:t>
            </a:r>
            <a:r>
              <a:rPr lang="en-US" sz="1600" dirty="0">
                <a:solidFill>
                  <a:srgbClr val="000000"/>
                </a:solidFill>
                <a:latin typeface="-apple-system"/>
              </a:rPr>
              <a:t> is a system used for introducing sterile air to a fermentation vessel. It helps in providing proper aeration to the vessel.</a:t>
            </a:r>
          </a:p>
          <a:p>
            <a:pPr>
              <a:buFont typeface="Arial"/>
              <a:buChar char="•"/>
            </a:pPr>
            <a:r>
              <a:rPr lang="en-US" sz="1600" dirty="0">
                <a:solidFill>
                  <a:srgbClr val="000000"/>
                </a:solidFill>
                <a:latin typeface="-apple-system"/>
              </a:rPr>
              <a:t>The </a:t>
            </a:r>
            <a:r>
              <a:rPr lang="en-US" sz="1600" dirty="0" err="1">
                <a:solidFill>
                  <a:srgbClr val="000000"/>
                </a:solidFill>
                <a:latin typeface="-apple-system"/>
              </a:rPr>
              <a:t>sparger</a:t>
            </a:r>
            <a:r>
              <a:rPr lang="en-US" sz="1600" dirty="0">
                <a:solidFill>
                  <a:srgbClr val="000000"/>
                </a:solidFill>
                <a:latin typeface="-apple-system"/>
              </a:rPr>
              <a:t> pipes contain small holes of about 5-10 mm, through which pressurized air is released.</a:t>
            </a:r>
          </a:p>
          <a:p>
            <a:pPr>
              <a:buFont typeface="Arial"/>
              <a:buChar char="•"/>
            </a:pPr>
            <a:r>
              <a:rPr lang="en-US" sz="1600" dirty="0">
                <a:solidFill>
                  <a:srgbClr val="000000"/>
                </a:solidFill>
                <a:latin typeface="-apple-system"/>
              </a:rPr>
              <a:t>Three types of </a:t>
            </a:r>
            <a:r>
              <a:rPr lang="en-US" sz="1600" dirty="0" err="1">
                <a:solidFill>
                  <a:srgbClr val="000000"/>
                </a:solidFill>
                <a:latin typeface="-apple-system"/>
              </a:rPr>
              <a:t>sparger</a:t>
            </a:r>
            <a:r>
              <a:rPr lang="en-US" sz="1600" dirty="0">
                <a:solidFill>
                  <a:srgbClr val="000000"/>
                </a:solidFill>
                <a:latin typeface="-apple-system"/>
              </a:rPr>
              <a:t> are used</a:t>
            </a:r>
          </a:p>
          <a:p>
            <a:pPr marL="742950" lvl="1" indent="-285750">
              <a:buFont typeface="Arial"/>
              <a:buChar char="•"/>
            </a:pPr>
            <a:r>
              <a:rPr lang="en-US" sz="1600" dirty="0">
                <a:solidFill>
                  <a:srgbClr val="000000"/>
                </a:solidFill>
                <a:latin typeface="-apple-system"/>
              </a:rPr>
              <a:t>Porous </a:t>
            </a:r>
            <a:r>
              <a:rPr lang="en-US" sz="1600" dirty="0" err="1">
                <a:solidFill>
                  <a:srgbClr val="000000"/>
                </a:solidFill>
                <a:latin typeface="-apple-system"/>
              </a:rPr>
              <a:t>sparger</a:t>
            </a:r>
            <a:endParaRPr lang="en-US" sz="1600" dirty="0">
              <a:solidFill>
                <a:srgbClr val="000000"/>
              </a:solidFill>
              <a:latin typeface="-apple-system"/>
            </a:endParaRPr>
          </a:p>
          <a:p>
            <a:pPr marL="742950" lvl="1" indent="-285750">
              <a:buFont typeface="Arial"/>
              <a:buChar char="•"/>
            </a:pPr>
            <a:r>
              <a:rPr lang="en-US" sz="1600" dirty="0">
                <a:solidFill>
                  <a:srgbClr val="000000"/>
                </a:solidFill>
                <a:latin typeface="-apple-system"/>
              </a:rPr>
              <a:t>Nozzle </a:t>
            </a:r>
            <a:r>
              <a:rPr lang="en-US" sz="1600" dirty="0" err="1">
                <a:solidFill>
                  <a:srgbClr val="000000"/>
                </a:solidFill>
                <a:latin typeface="-apple-system"/>
              </a:rPr>
              <a:t>sparger</a:t>
            </a:r>
            <a:endParaRPr lang="en-US" sz="1600" dirty="0">
              <a:solidFill>
                <a:srgbClr val="000000"/>
              </a:solidFill>
              <a:latin typeface="-apple-system"/>
            </a:endParaRPr>
          </a:p>
          <a:p>
            <a:pPr marL="742950" lvl="1" indent="-285750">
              <a:buFont typeface="Arial"/>
              <a:buChar char="•"/>
            </a:pPr>
            <a:r>
              <a:rPr lang="en-US" sz="1600" dirty="0">
                <a:solidFill>
                  <a:srgbClr val="000000"/>
                </a:solidFill>
                <a:latin typeface="-apple-system"/>
              </a:rPr>
              <a:t>Combined </a:t>
            </a:r>
            <a:r>
              <a:rPr lang="en-US" sz="1600" dirty="0" err="1" smtClean="0">
                <a:solidFill>
                  <a:srgbClr val="000000"/>
                </a:solidFill>
                <a:latin typeface="-apple-system"/>
              </a:rPr>
              <a:t>sparger</a:t>
            </a:r>
            <a:r>
              <a:rPr lang="en-US" sz="1600" dirty="0" smtClean="0">
                <a:solidFill>
                  <a:srgbClr val="000000"/>
                </a:solidFill>
                <a:latin typeface="-apple-system"/>
              </a:rPr>
              <a:t>–agitator</a:t>
            </a:r>
          </a:p>
          <a:p>
            <a:pPr lvl="1"/>
            <a:endParaRPr lang="en-US" sz="1600" dirty="0">
              <a:solidFill>
                <a:srgbClr val="000000"/>
              </a:solidFill>
              <a:latin typeface="-apple-system"/>
            </a:endParaRPr>
          </a:p>
          <a:p>
            <a:r>
              <a:rPr lang="en-US" sz="1600" b="1" dirty="0">
                <a:solidFill>
                  <a:srgbClr val="000000"/>
                </a:solidFill>
                <a:latin typeface="-apple-system"/>
              </a:rPr>
              <a:t>8. Feed Ports</a:t>
            </a:r>
            <a:endParaRPr lang="en-US" sz="1600" dirty="0">
              <a:solidFill>
                <a:srgbClr val="000000"/>
              </a:solidFill>
              <a:latin typeface="-apple-system"/>
            </a:endParaRPr>
          </a:p>
          <a:p>
            <a:pPr>
              <a:buFont typeface="Arial"/>
              <a:buChar char="•"/>
            </a:pPr>
            <a:r>
              <a:rPr lang="en-US" sz="1600" dirty="0">
                <a:solidFill>
                  <a:srgbClr val="000000"/>
                </a:solidFill>
                <a:latin typeface="-apple-system"/>
              </a:rPr>
              <a:t>They are used to add nutrients and acid/alkali to the </a:t>
            </a:r>
            <a:r>
              <a:rPr lang="en-US" sz="1600" dirty="0" err="1">
                <a:solidFill>
                  <a:srgbClr val="000000"/>
                </a:solidFill>
                <a:latin typeface="-apple-system"/>
              </a:rPr>
              <a:t>fermentor</a:t>
            </a:r>
            <a:r>
              <a:rPr lang="en-US" sz="1600" dirty="0">
                <a:solidFill>
                  <a:srgbClr val="000000"/>
                </a:solidFill>
                <a:latin typeface="-apple-system"/>
              </a:rPr>
              <a:t>. </a:t>
            </a:r>
          </a:p>
          <a:p>
            <a:pPr>
              <a:buFont typeface="Arial"/>
              <a:buChar char="•"/>
            </a:pPr>
            <a:r>
              <a:rPr lang="en-US" sz="1600" dirty="0">
                <a:solidFill>
                  <a:srgbClr val="000000"/>
                </a:solidFill>
                <a:latin typeface="-apple-system"/>
              </a:rPr>
              <a:t>Feed ports are tubes made up of silicone.</a:t>
            </a:r>
          </a:p>
          <a:p>
            <a:pPr>
              <a:buFont typeface="Arial"/>
              <a:buChar char="•"/>
            </a:pPr>
            <a:r>
              <a:rPr lang="en-US" sz="1600" dirty="0">
                <a:solidFill>
                  <a:srgbClr val="000000"/>
                </a:solidFill>
                <a:latin typeface="-apple-system"/>
              </a:rPr>
              <a:t>In-situ sterilization is performed before the removal or addition of the products</a:t>
            </a:r>
            <a:r>
              <a:rPr lang="en-US" sz="1600" dirty="0" smtClean="0">
                <a:solidFill>
                  <a:srgbClr val="000000"/>
                </a:solidFill>
                <a:latin typeface="-apple-system"/>
              </a:rPr>
              <a:t>.</a:t>
            </a:r>
          </a:p>
          <a:p>
            <a:endParaRPr lang="en-US" sz="1600" dirty="0">
              <a:solidFill>
                <a:srgbClr val="000000"/>
              </a:solidFill>
              <a:latin typeface="-apple-system"/>
            </a:endParaRPr>
          </a:p>
          <a:p>
            <a:r>
              <a:rPr lang="en-US" sz="1600" b="1" dirty="0">
                <a:solidFill>
                  <a:srgbClr val="000000"/>
                </a:solidFill>
                <a:latin typeface="-apple-system"/>
              </a:rPr>
              <a:t>9. Foam-Control</a:t>
            </a:r>
            <a:endParaRPr lang="en-US" sz="1600" dirty="0">
              <a:solidFill>
                <a:srgbClr val="000000"/>
              </a:solidFill>
              <a:latin typeface="-apple-system"/>
            </a:endParaRPr>
          </a:p>
          <a:p>
            <a:pPr>
              <a:buFont typeface="Arial"/>
              <a:buChar char="•"/>
            </a:pPr>
            <a:r>
              <a:rPr lang="en-US" sz="1600" dirty="0">
                <a:solidFill>
                  <a:srgbClr val="000000"/>
                </a:solidFill>
                <a:latin typeface="-apple-system"/>
              </a:rPr>
              <a:t>The level of foam in the vessel must be minimized to avoid contamination, this is an important aspect of the </a:t>
            </a:r>
            <a:r>
              <a:rPr lang="en-US" sz="1600" dirty="0" err="1">
                <a:solidFill>
                  <a:srgbClr val="000000"/>
                </a:solidFill>
                <a:latin typeface="-apple-system"/>
              </a:rPr>
              <a:t>fermentor</a:t>
            </a:r>
            <a:r>
              <a:rPr lang="en-US" sz="1600" dirty="0">
                <a:solidFill>
                  <a:srgbClr val="000000"/>
                </a:solidFill>
                <a:latin typeface="-apple-system"/>
              </a:rPr>
              <a:t>.</a:t>
            </a:r>
          </a:p>
          <a:p>
            <a:pPr>
              <a:buFont typeface="Arial"/>
              <a:buChar char="•"/>
            </a:pPr>
            <a:r>
              <a:rPr lang="en-US" sz="1600" dirty="0">
                <a:solidFill>
                  <a:srgbClr val="000000"/>
                </a:solidFill>
                <a:latin typeface="-apple-system"/>
              </a:rPr>
              <a:t>Foam is controlled by two units, foam sensing, and a control unit.</a:t>
            </a:r>
          </a:p>
          <a:p>
            <a:pPr>
              <a:buFont typeface="Arial"/>
              <a:buChar char="•"/>
            </a:pPr>
            <a:r>
              <a:rPr lang="en-US" sz="1600" dirty="0">
                <a:solidFill>
                  <a:srgbClr val="000000"/>
                </a:solidFill>
                <a:latin typeface="-apple-system"/>
              </a:rPr>
              <a:t>A foam-controlling device is mounted on top of the </a:t>
            </a:r>
            <a:r>
              <a:rPr lang="en-US" sz="1600" dirty="0" err="1">
                <a:solidFill>
                  <a:srgbClr val="000000"/>
                </a:solidFill>
                <a:latin typeface="-apple-system"/>
              </a:rPr>
              <a:t>fermentor</a:t>
            </a:r>
            <a:r>
              <a:rPr lang="en-US" sz="1600" dirty="0">
                <a:solidFill>
                  <a:srgbClr val="000000"/>
                </a:solidFill>
                <a:latin typeface="-apple-system"/>
              </a:rPr>
              <a:t>, with an inlet into the </a:t>
            </a:r>
            <a:r>
              <a:rPr lang="en-US" sz="1600" dirty="0" err="1">
                <a:solidFill>
                  <a:srgbClr val="000000"/>
                </a:solidFill>
                <a:latin typeface="-apple-system"/>
              </a:rPr>
              <a:t>fermentor</a:t>
            </a:r>
            <a:r>
              <a:rPr lang="en-US" sz="1600" dirty="0">
                <a:solidFill>
                  <a:srgbClr val="000000"/>
                </a:solidFill>
                <a:latin typeface="-apple-system"/>
              </a:rPr>
              <a:t>.</a:t>
            </a:r>
            <a:endParaRPr lang="en-US" sz="1600" b="0" i="0" dirty="0">
              <a:solidFill>
                <a:srgbClr val="000000"/>
              </a:solidFill>
              <a:effectLst/>
              <a:latin typeface="-apple-system"/>
            </a:endParaRPr>
          </a:p>
        </p:txBody>
      </p:sp>
    </p:spTree>
    <p:extLst>
      <p:ext uri="{BB962C8B-B14F-4D97-AF65-F5344CB8AC3E}">
        <p14:creationId xmlns:p14="http://schemas.microsoft.com/office/powerpoint/2010/main" val="2981644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604" y="285750"/>
            <a:ext cx="8305800" cy="5355312"/>
          </a:xfrm>
          <a:prstGeom prst="rect">
            <a:avLst/>
          </a:prstGeom>
        </p:spPr>
        <p:txBody>
          <a:bodyPr wrap="square">
            <a:spAutoFit/>
          </a:bodyPr>
          <a:lstStyle/>
          <a:p>
            <a:r>
              <a:rPr lang="en-US" b="1" dirty="0" smtClean="0">
                <a:solidFill>
                  <a:srgbClr val="000000"/>
                </a:solidFill>
                <a:latin typeface="-apple-system"/>
              </a:rPr>
              <a:t>10</a:t>
            </a:r>
            <a:r>
              <a:rPr lang="en-US" b="1" dirty="0">
                <a:solidFill>
                  <a:srgbClr val="000000"/>
                </a:solidFill>
                <a:latin typeface="-apple-system"/>
              </a:rPr>
              <a:t>. Valves</a:t>
            </a:r>
            <a:endParaRPr lang="en-US" dirty="0">
              <a:solidFill>
                <a:srgbClr val="000000"/>
              </a:solidFill>
              <a:latin typeface="-apple-system"/>
            </a:endParaRPr>
          </a:p>
          <a:p>
            <a:pPr>
              <a:buFont typeface="Arial"/>
              <a:buChar char="•"/>
            </a:pPr>
            <a:r>
              <a:rPr lang="en-US" dirty="0">
                <a:solidFill>
                  <a:srgbClr val="000000"/>
                </a:solidFill>
                <a:latin typeface="-apple-system"/>
              </a:rPr>
              <a:t>Valves are used in the </a:t>
            </a:r>
            <a:r>
              <a:rPr lang="en-US" dirty="0" err="1">
                <a:solidFill>
                  <a:srgbClr val="000000"/>
                </a:solidFill>
                <a:latin typeface="-apple-system"/>
              </a:rPr>
              <a:t>fermentor</a:t>
            </a:r>
            <a:r>
              <a:rPr lang="en-US" dirty="0">
                <a:solidFill>
                  <a:srgbClr val="000000"/>
                </a:solidFill>
                <a:latin typeface="-apple-system"/>
              </a:rPr>
              <a:t> to control the movement of liquid in the vessel. </a:t>
            </a:r>
          </a:p>
          <a:p>
            <a:pPr>
              <a:buFont typeface="Arial"/>
              <a:buChar char="•"/>
            </a:pPr>
            <a:r>
              <a:rPr lang="en-US" dirty="0">
                <a:solidFill>
                  <a:srgbClr val="000000"/>
                </a:solidFill>
                <a:latin typeface="-apple-system"/>
              </a:rPr>
              <a:t>There are around five types of valves are used, that is, </a:t>
            </a:r>
          </a:p>
          <a:p>
            <a:pPr marL="742950" lvl="1" indent="-285750">
              <a:buFont typeface="Arial"/>
              <a:buChar char="•"/>
            </a:pPr>
            <a:r>
              <a:rPr lang="en-US" dirty="0">
                <a:solidFill>
                  <a:srgbClr val="000000"/>
                </a:solidFill>
                <a:latin typeface="-apple-system"/>
              </a:rPr>
              <a:t> globe valve, </a:t>
            </a:r>
          </a:p>
          <a:p>
            <a:pPr marL="742950" lvl="1" indent="-285750">
              <a:buFont typeface="Arial"/>
              <a:buChar char="•"/>
            </a:pPr>
            <a:r>
              <a:rPr lang="en-US" dirty="0">
                <a:solidFill>
                  <a:srgbClr val="000000"/>
                </a:solidFill>
                <a:latin typeface="-apple-system"/>
              </a:rPr>
              <a:t>butterfly valve, </a:t>
            </a:r>
          </a:p>
          <a:p>
            <a:pPr marL="742950" lvl="1" indent="-285750">
              <a:buFont typeface="Arial"/>
              <a:buChar char="•"/>
            </a:pPr>
            <a:r>
              <a:rPr lang="en-US" dirty="0">
                <a:solidFill>
                  <a:srgbClr val="000000"/>
                </a:solidFill>
                <a:latin typeface="-apple-system"/>
              </a:rPr>
              <a:t>a ball valve, and </a:t>
            </a:r>
          </a:p>
          <a:p>
            <a:pPr marL="742950" lvl="1" indent="-285750">
              <a:buFont typeface="Arial"/>
              <a:buChar char="•"/>
            </a:pPr>
            <a:r>
              <a:rPr lang="en-US" dirty="0">
                <a:solidFill>
                  <a:srgbClr val="000000"/>
                </a:solidFill>
                <a:latin typeface="-apple-system"/>
              </a:rPr>
              <a:t>diaphragm valve.</a:t>
            </a:r>
          </a:p>
          <a:p>
            <a:pPr>
              <a:buFont typeface="Arial"/>
              <a:buChar char="•"/>
            </a:pPr>
            <a:r>
              <a:rPr lang="en-US" dirty="0">
                <a:solidFill>
                  <a:srgbClr val="000000"/>
                </a:solidFill>
                <a:latin typeface="-apple-system"/>
              </a:rPr>
              <a:t>A safety valve is built-in in the air and pipe layout to operate under pressure</a:t>
            </a:r>
          </a:p>
          <a:p>
            <a:r>
              <a:rPr lang="en-US" b="1" dirty="0">
                <a:solidFill>
                  <a:srgbClr val="000000"/>
                </a:solidFill>
                <a:latin typeface="-apple-system"/>
              </a:rPr>
              <a:t>11. Controlling Devices for Environmental Factors</a:t>
            </a:r>
            <a:endParaRPr lang="en-US" dirty="0">
              <a:solidFill>
                <a:srgbClr val="000000"/>
              </a:solidFill>
              <a:latin typeface="-apple-system"/>
            </a:endParaRPr>
          </a:p>
          <a:p>
            <a:pPr>
              <a:buFont typeface="Arial"/>
              <a:buChar char="•"/>
            </a:pPr>
            <a:r>
              <a:rPr lang="en-US" dirty="0">
                <a:solidFill>
                  <a:srgbClr val="000000"/>
                </a:solidFill>
                <a:latin typeface="-apple-system"/>
              </a:rPr>
              <a:t>A variety of devices are utilized to control environmental elements like temperature, oxygen concentration, pH, cell mass, essential nutrient levels, and product concentration.</a:t>
            </a:r>
          </a:p>
          <a:p>
            <a:r>
              <a:rPr lang="en-US" b="1" dirty="0">
                <a:solidFill>
                  <a:srgbClr val="000000"/>
                </a:solidFill>
                <a:latin typeface="-apple-system"/>
              </a:rPr>
              <a:t>12. Use of Computer in Fermenter</a:t>
            </a:r>
            <a:endParaRPr lang="en-US" dirty="0">
              <a:solidFill>
                <a:srgbClr val="000000"/>
              </a:solidFill>
              <a:latin typeface="-apple-system"/>
            </a:endParaRPr>
          </a:p>
          <a:p>
            <a:pPr>
              <a:buFont typeface="Arial"/>
              <a:buChar char="•"/>
            </a:pPr>
            <a:r>
              <a:rPr lang="en-US" dirty="0">
                <a:solidFill>
                  <a:srgbClr val="000000"/>
                </a:solidFill>
                <a:latin typeface="-apple-system"/>
              </a:rPr>
              <a:t>For an efficient process, monitoring, and data collecting, </a:t>
            </a:r>
            <a:r>
              <a:rPr lang="en-US" dirty="0" err="1">
                <a:solidFill>
                  <a:srgbClr val="000000"/>
                </a:solidFill>
                <a:latin typeface="-apple-system"/>
              </a:rPr>
              <a:t>fermentors</a:t>
            </a:r>
            <a:r>
              <a:rPr lang="en-US" dirty="0">
                <a:solidFill>
                  <a:srgbClr val="000000"/>
                </a:solidFill>
                <a:latin typeface="-apple-system"/>
              </a:rPr>
              <a:t> are generally coupled with modern automated and semi-automated computers and databases.</a:t>
            </a:r>
          </a:p>
          <a:p>
            <a:r>
              <a:rPr lang="en-US" dirty="0">
                <a:solidFill>
                  <a:srgbClr val="000000"/>
                </a:solidFill>
                <a:latin typeface="-apple-system"/>
              </a:rPr>
              <a:t/>
            </a:r>
            <a:br>
              <a:rPr lang="en-US" dirty="0">
                <a:solidFill>
                  <a:srgbClr val="000000"/>
                </a:solidFill>
                <a:latin typeface="-apple-system"/>
              </a:rPr>
            </a:br>
            <a:endParaRPr lang="en-US" dirty="0"/>
          </a:p>
        </p:txBody>
      </p:sp>
    </p:spTree>
    <p:extLst>
      <p:ext uri="{BB962C8B-B14F-4D97-AF65-F5344CB8AC3E}">
        <p14:creationId xmlns:p14="http://schemas.microsoft.com/office/powerpoint/2010/main" val="3801061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09550"/>
            <a:ext cx="4114800" cy="4893647"/>
          </a:xfrm>
          <a:prstGeom prst="rect">
            <a:avLst/>
          </a:prstGeom>
        </p:spPr>
        <p:txBody>
          <a:bodyPr wrap="square">
            <a:spAutoFit/>
          </a:bodyPr>
          <a:lstStyle/>
          <a:p>
            <a:r>
              <a:rPr lang="en-US" b="1" dirty="0">
                <a:solidFill>
                  <a:srgbClr val="000000"/>
                </a:solidFill>
                <a:latin typeface="-apple-system"/>
              </a:rPr>
              <a:t>Types of bioreactor</a:t>
            </a:r>
            <a:endParaRPr lang="en-US" dirty="0">
              <a:solidFill>
                <a:srgbClr val="000000"/>
              </a:solidFill>
              <a:latin typeface="-apple-system"/>
            </a:endParaRPr>
          </a:p>
          <a:p>
            <a:r>
              <a:rPr lang="en-US" dirty="0">
                <a:solidFill>
                  <a:srgbClr val="000000"/>
                </a:solidFill>
                <a:latin typeface="-apple-system"/>
              </a:rPr>
              <a:t>The </a:t>
            </a:r>
            <a:r>
              <a:rPr lang="en-US" dirty="0" err="1">
                <a:solidFill>
                  <a:srgbClr val="000000"/>
                </a:solidFill>
                <a:latin typeface="-apple-system"/>
              </a:rPr>
              <a:t>fermentor</a:t>
            </a:r>
            <a:r>
              <a:rPr lang="en-US" dirty="0">
                <a:solidFill>
                  <a:srgbClr val="000000"/>
                </a:solidFill>
                <a:latin typeface="-apple-system"/>
              </a:rPr>
              <a:t> (bioreactor) types used extensively in industries are</a:t>
            </a:r>
          </a:p>
          <a:p>
            <a:r>
              <a:rPr lang="en-US" b="1" dirty="0">
                <a:solidFill>
                  <a:srgbClr val="000000"/>
                </a:solidFill>
                <a:latin typeface="-apple-system"/>
              </a:rPr>
              <a:t>1</a:t>
            </a:r>
            <a:r>
              <a:rPr lang="en-US" sz="1600" b="1" dirty="0">
                <a:solidFill>
                  <a:srgbClr val="000000"/>
                </a:solidFill>
                <a:latin typeface="-apple-system"/>
              </a:rPr>
              <a:t>. Continuous stirred tank </a:t>
            </a:r>
            <a:r>
              <a:rPr lang="en-US" sz="1600" b="1" dirty="0" err="1">
                <a:solidFill>
                  <a:srgbClr val="000000"/>
                </a:solidFill>
                <a:latin typeface="-apple-system"/>
              </a:rPr>
              <a:t>fermentor</a:t>
            </a:r>
            <a:endParaRPr lang="en-US" sz="1600" dirty="0">
              <a:solidFill>
                <a:srgbClr val="000000"/>
              </a:solidFill>
              <a:latin typeface="-apple-system"/>
            </a:endParaRPr>
          </a:p>
          <a:p>
            <a:pPr>
              <a:buFont typeface="Arial"/>
              <a:buChar char="•"/>
            </a:pPr>
            <a:r>
              <a:rPr lang="en-US" sz="1600" dirty="0">
                <a:solidFill>
                  <a:srgbClr val="000000"/>
                </a:solidFill>
                <a:latin typeface="-apple-system"/>
              </a:rPr>
              <a:t>A continuous stirred tank bioreactor is made up of a cylindrical vessel with a central shaft controlled by a motor that supports one or more agitators (impellers). </a:t>
            </a:r>
          </a:p>
          <a:p>
            <a:pPr>
              <a:buFont typeface="Arial"/>
              <a:buChar char="•"/>
            </a:pPr>
            <a:r>
              <a:rPr lang="en-US" sz="1600" dirty="0">
                <a:solidFill>
                  <a:srgbClr val="000000"/>
                </a:solidFill>
                <a:latin typeface="-apple-system"/>
              </a:rPr>
              <a:t>The </a:t>
            </a:r>
            <a:r>
              <a:rPr lang="en-US" sz="1600" dirty="0" err="1">
                <a:solidFill>
                  <a:srgbClr val="000000"/>
                </a:solidFill>
                <a:latin typeface="-apple-system"/>
              </a:rPr>
              <a:t>sparger</a:t>
            </a:r>
            <a:r>
              <a:rPr lang="en-US" sz="1600" dirty="0">
                <a:solidFill>
                  <a:srgbClr val="000000"/>
                </a:solidFill>
                <a:latin typeface="-apple-system"/>
              </a:rPr>
              <a:t>, in combination with impellers (agitators), allows for improved gas distribution throughout the vessel.</a:t>
            </a:r>
          </a:p>
          <a:p>
            <a:pPr>
              <a:buFont typeface="Arial"/>
              <a:buChar char="•"/>
            </a:pPr>
            <a:r>
              <a:rPr lang="en-US" sz="1600" dirty="0">
                <a:solidFill>
                  <a:srgbClr val="000000"/>
                </a:solidFill>
                <a:latin typeface="-apple-system"/>
              </a:rPr>
              <a:t>A stirred tank bioreactor can be operated continuously in the </a:t>
            </a:r>
            <a:r>
              <a:rPr lang="en-US" sz="1600" dirty="0" smtClean="0">
                <a:solidFill>
                  <a:srgbClr val="000000"/>
                </a:solidFill>
                <a:latin typeface="-apple-system"/>
              </a:rPr>
              <a:t>fermenter, </a:t>
            </a:r>
            <a:r>
              <a:rPr lang="en-US" sz="1600" dirty="0">
                <a:solidFill>
                  <a:srgbClr val="000000"/>
                </a:solidFill>
                <a:latin typeface="-apple-system"/>
              </a:rPr>
              <a:t>temperature control is effortless, construction is cheap, easy to operate, resulting in low labor cost, and it is easy to clean.</a:t>
            </a:r>
          </a:p>
          <a:p>
            <a:pPr>
              <a:buFont typeface="Arial"/>
              <a:buChar char="•"/>
            </a:pPr>
            <a:r>
              <a:rPr lang="en-US" sz="1600" dirty="0">
                <a:solidFill>
                  <a:srgbClr val="000000"/>
                </a:solidFill>
                <a:latin typeface="-apple-system"/>
              </a:rPr>
              <a:t>It is the most common type of bioreactor used in industry.</a:t>
            </a:r>
            <a:endParaRPr lang="en-US" sz="1600" b="0" i="0" dirty="0">
              <a:solidFill>
                <a:srgbClr val="000000"/>
              </a:solidFill>
              <a:effectLst/>
              <a:latin typeface="-apple-system"/>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293" y="541421"/>
            <a:ext cx="3688307" cy="4335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867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4800600" cy="5632311"/>
          </a:xfrm>
          <a:prstGeom prst="rect">
            <a:avLst/>
          </a:prstGeom>
        </p:spPr>
        <p:txBody>
          <a:bodyPr wrap="square">
            <a:spAutoFit/>
          </a:bodyPr>
          <a:lstStyle/>
          <a:p>
            <a:r>
              <a:rPr lang="en-US" b="1" dirty="0" smtClean="0">
                <a:solidFill>
                  <a:srgbClr val="000000"/>
                </a:solidFill>
                <a:latin typeface="inherit"/>
              </a:rPr>
              <a:t>2.Tower </a:t>
            </a:r>
            <a:r>
              <a:rPr lang="en-US" b="1" dirty="0">
                <a:solidFill>
                  <a:srgbClr val="000000"/>
                </a:solidFill>
                <a:latin typeface="inherit"/>
              </a:rPr>
              <a:t>fermenters</a:t>
            </a:r>
            <a:r>
              <a:rPr lang="en-US" dirty="0">
                <a:solidFill>
                  <a:srgbClr val="000000"/>
                </a:solidFill>
                <a:latin typeface="inherit"/>
              </a:rPr>
              <a:t> :</a:t>
            </a:r>
            <a:endParaRPr lang="en-US" dirty="0">
              <a:solidFill>
                <a:srgbClr val="000000"/>
              </a:solidFill>
              <a:latin typeface="-apple-system"/>
            </a:endParaRPr>
          </a:p>
          <a:p>
            <a:pPr>
              <a:buFont typeface="Arial"/>
              <a:buChar char="•"/>
            </a:pPr>
            <a:r>
              <a:rPr lang="en-US" dirty="0">
                <a:solidFill>
                  <a:srgbClr val="000000"/>
                </a:solidFill>
                <a:latin typeface="inherit"/>
              </a:rPr>
              <a:t>A tower fermenter is also known as a column fermenter.</a:t>
            </a:r>
            <a:endParaRPr lang="en-US" dirty="0">
              <a:solidFill>
                <a:srgbClr val="000000"/>
              </a:solidFill>
              <a:latin typeface="-apple-system"/>
            </a:endParaRPr>
          </a:p>
          <a:p>
            <a:pPr>
              <a:buFont typeface="Arial"/>
              <a:buChar char="•"/>
            </a:pPr>
            <a:r>
              <a:rPr lang="en-US" dirty="0">
                <a:solidFill>
                  <a:srgbClr val="000000"/>
                </a:solidFill>
                <a:latin typeface="inherit"/>
              </a:rPr>
              <a:t>The tower fermentation tank is a hollow cylinder with a high tank body and a height-diameter ratio.</a:t>
            </a:r>
            <a:endParaRPr lang="en-US" dirty="0">
              <a:solidFill>
                <a:srgbClr val="000000"/>
              </a:solidFill>
              <a:latin typeface="-apple-system"/>
            </a:endParaRPr>
          </a:p>
          <a:p>
            <a:pPr>
              <a:buFont typeface="Arial"/>
              <a:buChar char="•"/>
            </a:pPr>
            <a:r>
              <a:rPr lang="en-US" dirty="0">
                <a:solidFill>
                  <a:srgbClr val="000000"/>
                </a:solidFill>
                <a:latin typeface="inherit"/>
              </a:rPr>
              <a:t>Tower Fermenter was defined by </a:t>
            </a:r>
            <a:r>
              <a:rPr lang="en-US" dirty="0" err="1">
                <a:solidFill>
                  <a:srgbClr val="000000"/>
                </a:solidFill>
                <a:latin typeface="inherit"/>
              </a:rPr>
              <a:t>Greenshields</a:t>
            </a:r>
            <a:r>
              <a:rPr lang="en-US" dirty="0">
                <a:solidFill>
                  <a:srgbClr val="000000"/>
                </a:solidFill>
                <a:latin typeface="inherit"/>
              </a:rPr>
              <a:t> et al. in 1971. They described it as an elongated non-mechanically stirred fermenter with an aspect ratio of 6:1 for the tubular section or 10:1 overall.</a:t>
            </a:r>
            <a:endParaRPr lang="en-US" dirty="0">
              <a:solidFill>
                <a:srgbClr val="000000"/>
              </a:solidFill>
              <a:latin typeface="-apple-system"/>
            </a:endParaRPr>
          </a:p>
          <a:p>
            <a:pPr>
              <a:buFont typeface="Arial"/>
              <a:buChar char="•"/>
            </a:pPr>
            <a:r>
              <a:rPr lang="en-US" dirty="0">
                <a:solidFill>
                  <a:srgbClr val="000000"/>
                </a:solidFill>
                <a:latin typeface="inherit"/>
              </a:rPr>
              <a:t>It has a simple structure, low energy consumption, is simple to clean and maintain, is not easy to contaminate bacteria, and is suitable for large-scale production.</a:t>
            </a:r>
            <a:endParaRPr lang="en-US" dirty="0">
              <a:solidFill>
                <a:srgbClr val="000000"/>
              </a:solidFill>
              <a:latin typeface="-apple-system"/>
            </a:endParaRPr>
          </a:p>
          <a:p>
            <a:pPr>
              <a:buFont typeface="Arial"/>
              <a:buChar char="•"/>
            </a:pPr>
            <a:r>
              <a:rPr lang="en-US" dirty="0">
                <a:solidFill>
                  <a:srgbClr val="000000"/>
                </a:solidFill>
                <a:latin typeface="inherit"/>
              </a:rPr>
              <a:t>Tower fermenters are generally used for the production of </a:t>
            </a:r>
            <a:r>
              <a:rPr lang="en-US" dirty="0">
                <a:solidFill>
                  <a:srgbClr val="3367D6"/>
                </a:solidFill>
                <a:latin typeface="inherit"/>
                <a:hlinkClick r:id="rId2"/>
              </a:rPr>
              <a:t>single-cell proteins</a:t>
            </a:r>
            <a:r>
              <a:rPr lang="en-US" dirty="0">
                <a:solidFill>
                  <a:srgbClr val="000000"/>
                </a:solidFill>
                <a:latin typeface="inherit"/>
              </a:rPr>
              <a:t>, alcohol production, and the cultivation of plant cells.</a:t>
            </a:r>
            <a:endParaRPr lang="en-US" dirty="0">
              <a:solidFill>
                <a:srgbClr val="000000"/>
              </a:solidFill>
              <a:latin typeface="-apple-system"/>
            </a:endParaRPr>
          </a:p>
          <a:p>
            <a:r>
              <a:rPr lang="en-US" dirty="0"/>
              <a:t/>
            </a:r>
            <a:br>
              <a:rPr lang="en-US" dirty="0"/>
            </a:b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728" y="361949"/>
            <a:ext cx="3092672" cy="4673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843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052"/>
            <a:ext cx="5410200" cy="5078313"/>
          </a:xfrm>
          <a:prstGeom prst="rect">
            <a:avLst/>
          </a:prstGeom>
        </p:spPr>
        <p:txBody>
          <a:bodyPr wrap="square">
            <a:spAutoFit/>
          </a:bodyPr>
          <a:lstStyle/>
          <a:p>
            <a:r>
              <a:rPr lang="en-US" b="1" dirty="0" smtClean="0">
                <a:solidFill>
                  <a:srgbClr val="000000"/>
                </a:solidFill>
                <a:latin typeface="-apple-system"/>
              </a:rPr>
              <a:t>3. Packed or Fixed </a:t>
            </a:r>
            <a:r>
              <a:rPr lang="en-US" b="1" dirty="0">
                <a:solidFill>
                  <a:srgbClr val="000000"/>
                </a:solidFill>
                <a:latin typeface="-apple-system"/>
              </a:rPr>
              <a:t>bed </a:t>
            </a:r>
            <a:r>
              <a:rPr lang="en-US" b="1" dirty="0" err="1" smtClean="0">
                <a:solidFill>
                  <a:srgbClr val="000000"/>
                </a:solidFill>
                <a:latin typeface="-apple-system"/>
              </a:rPr>
              <a:t>fermentor</a:t>
            </a:r>
            <a:r>
              <a:rPr lang="en-US" b="1" dirty="0" smtClean="0">
                <a:solidFill>
                  <a:srgbClr val="000000"/>
                </a:solidFill>
                <a:latin typeface="-apple-system"/>
              </a:rPr>
              <a:t> </a:t>
            </a:r>
            <a:endParaRPr lang="en-US" dirty="0">
              <a:solidFill>
                <a:srgbClr val="000000"/>
              </a:solidFill>
              <a:latin typeface="-apple-system"/>
            </a:endParaRPr>
          </a:p>
          <a:p>
            <a:pPr>
              <a:buFont typeface="Arial"/>
              <a:buChar char="•"/>
            </a:pPr>
            <a:r>
              <a:rPr lang="en-US" dirty="0">
                <a:solidFill>
                  <a:srgbClr val="000000"/>
                </a:solidFill>
                <a:latin typeface="-apple-system"/>
              </a:rPr>
              <a:t>A packed bed </a:t>
            </a:r>
            <a:r>
              <a:rPr lang="en-US" dirty="0" err="1">
                <a:solidFill>
                  <a:srgbClr val="000000"/>
                </a:solidFill>
                <a:latin typeface="-apple-system"/>
              </a:rPr>
              <a:t>fermentor</a:t>
            </a:r>
            <a:r>
              <a:rPr lang="en-US" dirty="0">
                <a:solidFill>
                  <a:srgbClr val="000000"/>
                </a:solidFill>
                <a:latin typeface="-apple-system"/>
              </a:rPr>
              <a:t> is a bed of solid particles, having biocatalyst on or within, the matrix of solids.</a:t>
            </a:r>
          </a:p>
          <a:p>
            <a:pPr>
              <a:buFont typeface="Arial"/>
              <a:buChar char="•"/>
            </a:pPr>
            <a:r>
              <a:rPr lang="en-US" dirty="0">
                <a:solidFill>
                  <a:srgbClr val="000000"/>
                </a:solidFill>
                <a:latin typeface="-apple-system"/>
              </a:rPr>
              <a:t>It can either be run in the submerged mode (with or without aeration) or the trickle flow mode.</a:t>
            </a:r>
          </a:p>
          <a:p>
            <a:pPr>
              <a:buFont typeface="Arial"/>
              <a:buChar char="•"/>
            </a:pPr>
            <a:r>
              <a:rPr lang="en-US" dirty="0">
                <a:solidFill>
                  <a:srgbClr val="000000"/>
                </a:solidFill>
                <a:latin typeface="-apple-system"/>
              </a:rPr>
              <a:t>Frequently used in chemical processing processes such as absorption, distillation, stripping, separation process, and catalytic reactions, packed bed reactors are also called fixed bed reactors.</a:t>
            </a:r>
          </a:p>
          <a:p>
            <a:pPr>
              <a:buFont typeface="Arial"/>
              <a:buChar char="•"/>
            </a:pPr>
            <a:r>
              <a:rPr lang="en-US" dirty="0">
                <a:solidFill>
                  <a:srgbClr val="000000"/>
                </a:solidFill>
                <a:latin typeface="-apple-system"/>
              </a:rPr>
              <a:t>In packed-bed bioreactors, the air is introduced through a sieve that supports the substrate.</a:t>
            </a:r>
          </a:p>
          <a:p>
            <a:pPr>
              <a:buFont typeface="Arial"/>
              <a:buChar char="•"/>
            </a:pPr>
            <a:r>
              <a:rPr lang="en-US" dirty="0">
                <a:solidFill>
                  <a:srgbClr val="000000"/>
                </a:solidFill>
                <a:latin typeface="-apple-system"/>
              </a:rPr>
              <a:t>This reactor has many benefits, like a high conversion rate for the catalyst, ease of operation, low construction and operation costs, increased contact between reactant and catalyst, and the ability to work in high temperatures and pressures.</a:t>
            </a:r>
          </a:p>
          <a:p>
            <a:r>
              <a:rPr lang="en-US" dirty="0"/>
              <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560" y="924920"/>
            <a:ext cx="3388033" cy="301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678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070"/>
            <a:ext cx="5181600" cy="5016758"/>
          </a:xfrm>
          <a:prstGeom prst="rect">
            <a:avLst/>
          </a:prstGeom>
        </p:spPr>
        <p:txBody>
          <a:bodyPr wrap="square">
            <a:spAutoFit/>
          </a:bodyPr>
          <a:lstStyle/>
          <a:p>
            <a:r>
              <a:rPr lang="en-US" sz="1600" b="1" dirty="0">
                <a:solidFill>
                  <a:srgbClr val="000000"/>
                </a:solidFill>
                <a:latin typeface="-apple-system"/>
              </a:rPr>
              <a:t>4. Fluidized-bed </a:t>
            </a:r>
            <a:r>
              <a:rPr lang="en-US" sz="1600" b="1" dirty="0" err="1">
                <a:solidFill>
                  <a:srgbClr val="000000"/>
                </a:solidFill>
                <a:latin typeface="-apple-system"/>
              </a:rPr>
              <a:t>fermentor</a:t>
            </a:r>
            <a:endParaRPr lang="en-US" sz="1600" dirty="0">
              <a:solidFill>
                <a:srgbClr val="000000"/>
              </a:solidFill>
              <a:latin typeface="-apple-system"/>
            </a:endParaRPr>
          </a:p>
          <a:p>
            <a:pPr>
              <a:buFont typeface="Arial"/>
              <a:buChar char="•"/>
            </a:pPr>
            <a:r>
              <a:rPr lang="en-US" sz="1600" dirty="0">
                <a:solidFill>
                  <a:srgbClr val="000000"/>
                </a:solidFill>
                <a:latin typeface="-apple-system"/>
              </a:rPr>
              <a:t>Fluid bed bioreactors constitute packed beds with smaller particles. This prevents problems such as clogging, high liquid pressure drop, channeling, and bed compaction associated with packed bed reactors.</a:t>
            </a:r>
          </a:p>
          <a:p>
            <a:pPr>
              <a:buFont typeface="Arial"/>
              <a:buChar char="•"/>
            </a:pPr>
            <a:r>
              <a:rPr lang="en-US" sz="1600" dirty="0">
                <a:solidFill>
                  <a:srgbClr val="000000"/>
                </a:solidFill>
                <a:latin typeface="-apple-system"/>
              </a:rPr>
              <a:t>Catalyst is laid on the bottom of the reactor and the reactants are pumped into the reactor through a distributor pump to make the bed fluidized.</a:t>
            </a:r>
          </a:p>
          <a:p>
            <a:pPr>
              <a:buFont typeface="Arial"/>
              <a:buChar char="•"/>
            </a:pPr>
            <a:r>
              <a:rPr lang="en-US" sz="1600" dirty="0">
                <a:solidFill>
                  <a:srgbClr val="000000"/>
                </a:solidFill>
                <a:latin typeface="-apple-system"/>
              </a:rPr>
              <a:t>In these reactors, the cells are immobilized small particles which move with the fluid as a result, mass transfer, oxygen transfer, and nutrition to the cells are enhanced.</a:t>
            </a:r>
          </a:p>
          <a:p>
            <a:pPr>
              <a:buFont typeface="Arial"/>
              <a:buChar char="•"/>
            </a:pPr>
            <a:r>
              <a:rPr lang="en-US" sz="1600" dirty="0">
                <a:solidFill>
                  <a:srgbClr val="000000"/>
                </a:solidFill>
                <a:latin typeface="-apple-system"/>
              </a:rPr>
              <a:t>The bioreactors can be used for reactions involving fluid-suspended biocatalysts, such as immobilized enzymes, immobilized cells, and microbial </a:t>
            </a:r>
            <a:r>
              <a:rPr lang="en-US" sz="1600" dirty="0" err="1">
                <a:solidFill>
                  <a:srgbClr val="000000"/>
                </a:solidFill>
                <a:latin typeface="-apple-system"/>
              </a:rPr>
              <a:t>flocs</a:t>
            </a:r>
            <a:r>
              <a:rPr lang="en-US" sz="1600" dirty="0">
                <a:solidFill>
                  <a:srgbClr val="000000"/>
                </a:solidFill>
                <a:latin typeface="-apple-system"/>
              </a:rPr>
              <a:t>.</a:t>
            </a:r>
          </a:p>
          <a:p>
            <a:pPr>
              <a:buFont typeface="Arial"/>
              <a:buChar char="•"/>
            </a:pPr>
            <a:r>
              <a:rPr lang="en-US" sz="1600" dirty="0">
                <a:solidFill>
                  <a:srgbClr val="000000"/>
                </a:solidFill>
                <a:latin typeface="-apple-system"/>
              </a:rPr>
              <a:t>Its main advantages include its ability to maintain even temperatures, easy replacement and regeneration of the catalyst, continuity, and automaticity of operation, and reduced contact time between gas and solid, compared to other catalytic reactors.</a:t>
            </a:r>
            <a:endParaRPr lang="en-US" sz="1600" b="0" i="0" dirty="0">
              <a:solidFill>
                <a:srgbClr val="000000"/>
              </a:solidFill>
              <a:effectLst/>
              <a:latin typeface="-apple-system"/>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389" y="1047750"/>
            <a:ext cx="3570617" cy="3156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592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7150"/>
            <a:ext cx="5638800" cy="5355312"/>
          </a:xfrm>
          <a:prstGeom prst="rect">
            <a:avLst/>
          </a:prstGeom>
        </p:spPr>
        <p:txBody>
          <a:bodyPr wrap="square">
            <a:spAutoFit/>
          </a:bodyPr>
          <a:lstStyle/>
          <a:p>
            <a:r>
              <a:rPr lang="en-US" b="1" dirty="0" smtClean="0">
                <a:solidFill>
                  <a:srgbClr val="363940"/>
                </a:solidFill>
                <a:latin typeface="Libre Franklin"/>
              </a:rPr>
              <a:t>5. Airlift </a:t>
            </a:r>
            <a:r>
              <a:rPr lang="en-US" b="1" dirty="0">
                <a:solidFill>
                  <a:srgbClr val="363940"/>
                </a:solidFill>
                <a:latin typeface="Libre Franklin"/>
              </a:rPr>
              <a:t>bioreactor</a:t>
            </a:r>
            <a:endParaRPr lang="en-US" dirty="0">
              <a:solidFill>
                <a:srgbClr val="363940"/>
              </a:solidFill>
            </a:endParaRPr>
          </a:p>
          <a:p>
            <a:pPr>
              <a:buFont typeface="Arial"/>
              <a:buChar char="•"/>
            </a:pPr>
            <a:r>
              <a:rPr lang="en-US" dirty="0">
                <a:solidFill>
                  <a:srgbClr val="363940"/>
                </a:solidFill>
              </a:rPr>
              <a:t>An airlift bioreactor, also known as a tower reactor, contains a draft tube that boosts circulation and air transfer. The draft tube even increases the shear forces in a bioreactor.</a:t>
            </a:r>
          </a:p>
          <a:p>
            <a:pPr>
              <a:buFont typeface="Arial"/>
              <a:buChar char="•"/>
            </a:pPr>
            <a:r>
              <a:rPr lang="en-US" dirty="0">
                <a:solidFill>
                  <a:srgbClr val="363940"/>
                </a:solidFill>
              </a:rPr>
              <a:t>It consists of two zones, one is called riser, which is </a:t>
            </a:r>
            <a:r>
              <a:rPr lang="en-US" dirty="0" err="1">
                <a:solidFill>
                  <a:srgbClr val="363940"/>
                </a:solidFill>
              </a:rPr>
              <a:t>sparged</a:t>
            </a:r>
            <a:r>
              <a:rPr lang="en-US" dirty="0">
                <a:solidFill>
                  <a:srgbClr val="363940"/>
                </a:solidFill>
              </a:rPr>
              <a:t> with gas, and another one is known as </a:t>
            </a:r>
            <a:r>
              <a:rPr lang="en-US" dirty="0" err="1">
                <a:solidFill>
                  <a:srgbClr val="363940"/>
                </a:solidFill>
              </a:rPr>
              <a:t>downcomer</a:t>
            </a:r>
            <a:r>
              <a:rPr lang="en-US" dirty="0">
                <a:solidFill>
                  <a:srgbClr val="363940"/>
                </a:solidFill>
              </a:rPr>
              <a:t>, which does not contain </a:t>
            </a:r>
            <a:r>
              <a:rPr lang="en-US" dirty="0" err="1">
                <a:solidFill>
                  <a:srgbClr val="363940"/>
                </a:solidFill>
              </a:rPr>
              <a:t>sparged</a:t>
            </a:r>
            <a:r>
              <a:rPr lang="en-US" dirty="0">
                <a:solidFill>
                  <a:srgbClr val="363940"/>
                </a:solidFill>
              </a:rPr>
              <a:t> gas.</a:t>
            </a:r>
          </a:p>
          <a:p>
            <a:pPr>
              <a:buFont typeface="Arial"/>
              <a:buChar char="•"/>
            </a:pPr>
            <a:r>
              <a:rPr lang="en-US" dirty="0">
                <a:solidFill>
                  <a:srgbClr val="363940"/>
                </a:solidFill>
              </a:rPr>
              <a:t>Some products are temperature-dependent, and growing different types of cells in a wide range of temperatures (30-40℃) in the same instrument is complex. A two-stage reactor is necessary for producing such products where the cell growth occurs in one reactor, and the remaining process occurs in another reactor.</a:t>
            </a:r>
          </a:p>
          <a:p>
            <a:pPr>
              <a:buFont typeface="Arial"/>
              <a:buChar char="•"/>
            </a:pPr>
            <a:r>
              <a:rPr lang="en-US" dirty="0">
                <a:solidFill>
                  <a:srgbClr val="363940"/>
                </a:solidFill>
                <a:latin typeface="Libre Franklin"/>
              </a:rPr>
              <a:t>It does not require agitators because of the simple design. This property makes airlift bioreactor affordable, requires low energy, and is easy to clean. </a:t>
            </a:r>
            <a:endParaRPr lang="en-US" dirty="0">
              <a:solidFill>
                <a:srgbClr val="363940"/>
              </a:solidFill>
            </a:endParaRPr>
          </a:p>
          <a:p>
            <a:r>
              <a:rPr lang="en-US" dirty="0">
                <a:solidFill>
                  <a:srgbClr val="363940"/>
                </a:solidFill>
                <a:latin typeface="Libre Franklin"/>
              </a:rPr>
              <a:t/>
            </a:r>
            <a:br>
              <a:rPr lang="en-US" dirty="0">
                <a:solidFill>
                  <a:srgbClr val="363940"/>
                </a:solidFill>
                <a:latin typeface="Libre Franklin"/>
              </a:rPr>
            </a:b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38150"/>
            <a:ext cx="327660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474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46485834"/>
              </p:ext>
            </p:extLst>
          </p:nvPr>
        </p:nvGraphicFramePr>
        <p:xfrm>
          <a:off x="894820" y="845497"/>
          <a:ext cx="7286625" cy="3995949"/>
        </p:xfrm>
        <a:graphic>
          <a:graphicData uri="http://schemas.openxmlformats.org/drawingml/2006/table">
            <a:tbl>
              <a:tblPr/>
              <a:tblGrid>
                <a:gridCol w="2868325"/>
                <a:gridCol w="4418300"/>
              </a:tblGrid>
              <a:tr h="470112">
                <a:tc>
                  <a:txBody>
                    <a:bodyPr/>
                    <a:lstStyle/>
                    <a:p>
                      <a:pPr algn="l"/>
                      <a:r>
                        <a:rPr lang="en-US" sz="1100" b="1" dirty="0">
                          <a:effectLst/>
                          <a:latin typeface="Arial Black" pitchFamily="34" charset="0"/>
                        </a:rPr>
                        <a:t>Type of bioreactor</a:t>
                      </a:r>
                      <a:endParaRPr lang="en-US" sz="1100" b="0" dirty="0">
                        <a:effectLst/>
                        <a:latin typeface="Arial Black" pitchFamily="34" charset="0"/>
                      </a:endParaRPr>
                    </a:p>
                  </a:txBody>
                  <a:tcPr marL="76200" marR="76200" marT="76200" marB="76200" anchor="ctr">
                    <a:lnL w="12700" cap="flat" cmpd="sng" algn="ctr">
                      <a:solidFill>
                        <a:srgbClr val="8015E6"/>
                      </a:solidFill>
                      <a:prstDash val="solid"/>
                      <a:round/>
                      <a:headEnd type="none" w="med" len="med"/>
                      <a:tailEnd type="none" w="med" len="med"/>
                    </a:lnL>
                    <a:lnR w="12700" cap="flat" cmpd="sng" algn="ctr">
                      <a:solidFill>
                        <a:srgbClr val="D015E6"/>
                      </a:solidFill>
                      <a:prstDash val="solid"/>
                      <a:round/>
                      <a:headEnd type="none" w="med" len="med"/>
                      <a:tailEnd type="none" w="med" len="med"/>
                    </a:lnR>
                    <a:lnT w="12700" cap="flat" cmpd="sng" algn="ctr">
                      <a:solidFill>
                        <a:srgbClr val="8015E6"/>
                      </a:solidFill>
                      <a:prstDash val="solid"/>
                      <a:round/>
                      <a:headEnd type="none" w="med" len="med"/>
                      <a:tailEnd type="none" w="med" len="med"/>
                    </a:lnT>
                    <a:lnB w="12700" cap="flat" cmpd="sng" algn="ctr">
                      <a:solidFill>
                        <a:srgbClr val="50540B"/>
                      </a:solidFill>
                      <a:prstDash val="solid"/>
                      <a:round/>
                      <a:headEnd type="none" w="med" len="med"/>
                      <a:tailEnd type="none" w="med" len="med"/>
                    </a:lnB>
                    <a:solidFill>
                      <a:srgbClr val="FFFFFF"/>
                    </a:solidFill>
                  </a:tcPr>
                </a:tc>
                <a:tc>
                  <a:txBody>
                    <a:bodyPr/>
                    <a:lstStyle/>
                    <a:p>
                      <a:pPr algn="l"/>
                      <a:r>
                        <a:rPr lang="en-US" sz="1100" b="1">
                          <a:effectLst/>
                          <a:latin typeface="Arial Black" pitchFamily="34" charset="0"/>
                        </a:rPr>
                        <a:t>Applications</a:t>
                      </a:r>
                      <a:endParaRPr lang="en-US" sz="1100" b="0">
                        <a:effectLst/>
                        <a:latin typeface="Arial Black" pitchFamily="34" charset="0"/>
                      </a:endParaRPr>
                    </a:p>
                  </a:txBody>
                  <a:tcPr marL="76200" marR="76200" marT="76200" marB="76200" anchor="ctr">
                    <a:lnL w="12700" cap="flat" cmpd="sng" algn="ctr">
                      <a:solidFill>
                        <a:srgbClr val="D015E6"/>
                      </a:solidFill>
                      <a:prstDash val="solid"/>
                      <a:round/>
                      <a:headEnd type="none" w="med" len="med"/>
                      <a:tailEnd type="none" w="med" len="med"/>
                    </a:lnL>
                    <a:lnR w="9525" cap="flat" cmpd="sng" algn="ctr">
                      <a:solidFill>
                        <a:srgbClr val="D015E6"/>
                      </a:solidFill>
                      <a:prstDash val="solid"/>
                      <a:round/>
                      <a:headEnd type="none" w="med" len="med"/>
                      <a:tailEnd type="none" w="med" len="med"/>
                    </a:lnR>
                    <a:lnT w="12700" cap="flat" cmpd="sng" algn="ctr">
                      <a:solidFill>
                        <a:srgbClr val="D015E6"/>
                      </a:solidFill>
                      <a:prstDash val="solid"/>
                      <a:round/>
                      <a:headEnd type="none" w="med" len="med"/>
                      <a:tailEnd type="none" w="med" len="med"/>
                    </a:lnT>
                    <a:lnB w="12700" cap="flat" cmpd="sng" algn="ctr">
                      <a:solidFill>
                        <a:srgbClr val="A8540B"/>
                      </a:solidFill>
                      <a:prstDash val="solid"/>
                      <a:round/>
                      <a:headEnd type="none" w="med" len="med"/>
                      <a:tailEnd type="none" w="med" len="med"/>
                    </a:lnB>
                    <a:solidFill>
                      <a:srgbClr val="FFFFFF"/>
                    </a:solidFill>
                  </a:tcPr>
                </a:tc>
              </a:tr>
              <a:tr h="940223">
                <a:tc>
                  <a:txBody>
                    <a:bodyPr/>
                    <a:lstStyle/>
                    <a:p>
                      <a:pPr algn="l"/>
                      <a:r>
                        <a:rPr lang="en-US" sz="1100" b="0" dirty="0">
                          <a:effectLst/>
                          <a:latin typeface="Arial Black" pitchFamily="34" charset="0"/>
                        </a:rPr>
                        <a:t>Stirred tank fermenter</a:t>
                      </a:r>
                    </a:p>
                  </a:txBody>
                  <a:tcPr marL="76200" marR="76200" marT="76200" marB="76200" anchor="ctr">
                    <a:lnL w="12700" cap="flat" cmpd="sng" algn="ctr">
                      <a:solidFill>
                        <a:srgbClr val="50540B"/>
                      </a:solidFill>
                      <a:prstDash val="solid"/>
                      <a:round/>
                      <a:headEnd type="none" w="med" len="med"/>
                      <a:tailEnd type="none" w="med" len="med"/>
                    </a:lnL>
                    <a:lnR w="12700" cap="flat" cmpd="sng" algn="ctr">
                      <a:solidFill>
                        <a:srgbClr val="A8540B"/>
                      </a:solidFill>
                      <a:prstDash val="solid"/>
                      <a:round/>
                      <a:headEnd type="none" w="med" len="med"/>
                      <a:tailEnd type="none" w="med" len="med"/>
                    </a:lnR>
                    <a:lnT w="12700" cap="flat" cmpd="sng" algn="ctr">
                      <a:solidFill>
                        <a:srgbClr val="50540B"/>
                      </a:solidFill>
                      <a:prstDash val="solid"/>
                      <a:round/>
                      <a:headEnd type="none" w="med" len="med"/>
                      <a:tailEnd type="none" w="med" len="med"/>
                    </a:lnT>
                    <a:lnB w="12700" cap="flat" cmpd="sng" algn="ctr">
                      <a:solidFill>
                        <a:srgbClr val="5018E6"/>
                      </a:solidFill>
                      <a:prstDash val="solid"/>
                      <a:round/>
                      <a:headEnd type="none" w="med" len="med"/>
                      <a:tailEnd type="none" w="med" len="med"/>
                    </a:lnB>
                    <a:solidFill>
                      <a:srgbClr val="FFFFFF"/>
                    </a:solidFill>
                  </a:tcPr>
                </a:tc>
                <a:tc>
                  <a:txBody>
                    <a:bodyPr/>
                    <a:lstStyle/>
                    <a:p>
                      <a:pPr algn="l"/>
                      <a:r>
                        <a:rPr lang="en-US" sz="1100" b="0" dirty="0">
                          <a:effectLst/>
                          <a:latin typeface="Arial Black" pitchFamily="34" charset="0"/>
                        </a:rPr>
                        <a:t>Antibiotics, citric acid, </a:t>
                      </a:r>
                      <a:r>
                        <a:rPr lang="en-US" sz="1100" b="0" dirty="0" err="1">
                          <a:effectLst/>
                          <a:latin typeface="Arial Black" pitchFamily="34" charset="0"/>
                        </a:rPr>
                        <a:t>Exopolysaccharides</a:t>
                      </a:r>
                      <a:r>
                        <a:rPr lang="en-US" sz="1100" b="0" dirty="0">
                          <a:effectLst/>
                          <a:latin typeface="Arial Black" pitchFamily="34" charset="0"/>
                        </a:rPr>
                        <a:t>, cellulose, </a:t>
                      </a:r>
                      <a:r>
                        <a:rPr lang="en-US" sz="1100" b="0" dirty="0" err="1">
                          <a:effectLst/>
                          <a:latin typeface="Arial Black" pitchFamily="34" charset="0"/>
                        </a:rPr>
                        <a:t>Chitinolytic</a:t>
                      </a:r>
                      <a:r>
                        <a:rPr lang="en-US" sz="1100" b="0" dirty="0">
                          <a:effectLst/>
                          <a:latin typeface="Arial Black" pitchFamily="34" charset="0"/>
                        </a:rPr>
                        <a:t> enzymes, </a:t>
                      </a:r>
                      <a:r>
                        <a:rPr lang="en-US" sz="1100" b="0" dirty="0" err="1">
                          <a:effectLst/>
                          <a:latin typeface="Arial Black" pitchFamily="34" charset="0"/>
                        </a:rPr>
                        <a:t>Laccase</a:t>
                      </a:r>
                      <a:r>
                        <a:rPr lang="en-US" sz="1100" b="0" dirty="0">
                          <a:effectLst/>
                          <a:latin typeface="Arial Black" pitchFamily="34" charset="0"/>
                        </a:rPr>
                        <a:t>, </a:t>
                      </a:r>
                      <a:r>
                        <a:rPr lang="en-US" sz="1100" b="0" dirty="0" err="1">
                          <a:effectLst/>
                          <a:latin typeface="Arial Black" pitchFamily="34" charset="0"/>
                        </a:rPr>
                        <a:t>Xylanase</a:t>
                      </a:r>
                      <a:r>
                        <a:rPr lang="en-US" sz="1100" b="0" dirty="0">
                          <a:effectLst/>
                          <a:latin typeface="Arial Black" pitchFamily="34" charset="0"/>
                        </a:rPr>
                        <a:t>, </a:t>
                      </a:r>
                      <a:r>
                        <a:rPr lang="en-US" sz="1100" b="0" dirty="0" err="1">
                          <a:effectLst/>
                          <a:latin typeface="Arial Black" pitchFamily="34" charset="0"/>
                        </a:rPr>
                        <a:t>Pectic</a:t>
                      </a:r>
                      <a:r>
                        <a:rPr lang="en-US" sz="1100" b="0" dirty="0">
                          <a:effectLst/>
                          <a:latin typeface="Arial Black" pitchFamily="34" charset="0"/>
                        </a:rPr>
                        <a:t>, and </a:t>
                      </a:r>
                      <a:r>
                        <a:rPr lang="en-US" sz="1100" b="0" dirty="0" err="1">
                          <a:effectLst/>
                          <a:latin typeface="Arial Black" pitchFamily="34" charset="0"/>
                        </a:rPr>
                        <a:t>pectate</a:t>
                      </a:r>
                      <a:r>
                        <a:rPr lang="en-US" sz="1100" b="0" dirty="0">
                          <a:effectLst/>
                          <a:latin typeface="Arial Black" pitchFamily="34" charset="0"/>
                        </a:rPr>
                        <a:t> </a:t>
                      </a:r>
                      <a:r>
                        <a:rPr lang="en-US" sz="1100" b="0" dirty="0" err="1">
                          <a:effectLst/>
                          <a:latin typeface="Arial Black" pitchFamily="34" charset="0"/>
                        </a:rPr>
                        <a:t>lyase</a:t>
                      </a:r>
                      <a:r>
                        <a:rPr lang="en-US" sz="1100" b="0" dirty="0">
                          <a:effectLst/>
                          <a:latin typeface="Arial Black" pitchFamily="34" charset="0"/>
                        </a:rPr>
                        <a:t>, Tissue mass culture, Lipase, </a:t>
                      </a:r>
                      <a:r>
                        <a:rPr lang="en-US" sz="1100" b="0" dirty="0" err="1">
                          <a:effectLst/>
                          <a:latin typeface="Arial Black" pitchFamily="34" charset="0"/>
                        </a:rPr>
                        <a:t>Polygalacturonases</a:t>
                      </a:r>
                      <a:r>
                        <a:rPr lang="en-US" sz="1100" b="0" dirty="0">
                          <a:effectLst/>
                          <a:latin typeface="Arial Black" pitchFamily="34" charset="0"/>
                        </a:rPr>
                        <a:t>, Succinic acid</a:t>
                      </a:r>
                    </a:p>
                  </a:txBody>
                  <a:tcPr marL="76200" marR="76200" marT="76200" marB="76200" anchor="ctr">
                    <a:lnL w="12700" cap="flat" cmpd="sng" algn="ctr">
                      <a:solidFill>
                        <a:srgbClr val="A8540B"/>
                      </a:solidFill>
                      <a:prstDash val="solid"/>
                      <a:round/>
                      <a:headEnd type="none" w="med" len="med"/>
                      <a:tailEnd type="none" w="med" len="med"/>
                    </a:lnL>
                    <a:lnR w="9525" cap="flat" cmpd="sng" algn="ctr">
                      <a:solidFill>
                        <a:srgbClr val="A8540B"/>
                      </a:solidFill>
                      <a:prstDash val="solid"/>
                      <a:round/>
                      <a:headEnd type="none" w="med" len="med"/>
                      <a:tailEnd type="none" w="med" len="med"/>
                    </a:lnR>
                    <a:lnT w="12700" cap="flat" cmpd="sng" algn="ctr">
                      <a:solidFill>
                        <a:srgbClr val="A8540B"/>
                      </a:solidFill>
                      <a:prstDash val="solid"/>
                      <a:round/>
                      <a:headEnd type="none" w="med" len="med"/>
                      <a:tailEnd type="none" w="med" len="med"/>
                    </a:lnT>
                    <a:lnB w="12700" cap="flat" cmpd="sng" algn="ctr">
                      <a:solidFill>
                        <a:srgbClr val="D0590B"/>
                      </a:solidFill>
                      <a:prstDash val="solid"/>
                      <a:round/>
                      <a:headEnd type="none" w="med" len="med"/>
                      <a:tailEnd type="none" w="med" len="med"/>
                    </a:lnB>
                    <a:solidFill>
                      <a:srgbClr val="FFFFFF"/>
                    </a:solidFill>
                  </a:tcPr>
                </a:tc>
              </a:tr>
              <a:tr h="940223">
                <a:tc>
                  <a:txBody>
                    <a:bodyPr/>
                    <a:lstStyle/>
                    <a:p>
                      <a:pPr algn="l"/>
                      <a:r>
                        <a:rPr lang="en-US" sz="1100" b="1" i="0" dirty="0" smtClean="0">
                          <a:solidFill>
                            <a:srgbClr val="000000"/>
                          </a:solidFill>
                          <a:effectLst/>
                          <a:latin typeface="Arial Black" pitchFamily="34" charset="0"/>
                        </a:rPr>
                        <a:t>Tower fermenters</a:t>
                      </a:r>
                      <a:r>
                        <a:rPr lang="en-US" sz="1100" b="0" i="0" dirty="0" smtClean="0">
                          <a:solidFill>
                            <a:srgbClr val="000000"/>
                          </a:solidFill>
                          <a:effectLst/>
                          <a:latin typeface="Arial Black" pitchFamily="34" charset="0"/>
                        </a:rPr>
                        <a:t> </a:t>
                      </a:r>
                      <a:endParaRPr lang="en-US" sz="1100" b="0" dirty="0">
                        <a:effectLst/>
                        <a:latin typeface="Arial Black" pitchFamily="34" charset="0"/>
                      </a:endParaRPr>
                    </a:p>
                  </a:txBody>
                  <a:tcPr marL="76200" marR="76200" marT="76200" marB="76200" anchor="ctr">
                    <a:lnL w="12700" cap="flat" cmpd="sng" algn="ctr">
                      <a:solidFill>
                        <a:srgbClr val="50540B"/>
                      </a:solidFill>
                      <a:prstDash val="solid"/>
                      <a:round/>
                      <a:headEnd type="none" w="med" len="med"/>
                      <a:tailEnd type="none" w="med" len="med"/>
                    </a:lnL>
                    <a:lnR w="12700" cap="flat" cmpd="sng" algn="ctr">
                      <a:solidFill>
                        <a:srgbClr val="A8540B"/>
                      </a:solidFill>
                      <a:prstDash val="solid"/>
                      <a:round/>
                      <a:headEnd type="none" w="med" len="med"/>
                      <a:tailEnd type="none" w="med" len="med"/>
                    </a:lnR>
                    <a:lnT w="12700" cap="flat" cmpd="sng" algn="ctr">
                      <a:solidFill>
                        <a:srgbClr val="5018E6"/>
                      </a:solidFill>
                      <a:prstDash val="solid"/>
                      <a:round/>
                      <a:headEnd type="none" w="med" len="med"/>
                      <a:tailEnd type="none" w="med" len="med"/>
                    </a:lnT>
                    <a:lnB w="12700" cap="flat" cmpd="sng" algn="ctr">
                      <a:solidFill>
                        <a:srgbClr val="5018E6"/>
                      </a:solidFill>
                      <a:prstDash val="solid"/>
                      <a:round/>
                      <a:headEnd type="none" w="med" len="med"/>
                      <a:tailEnd type="none" w="med" len="med"/>
                    </a:lnB>
                    <a:solidFill>
                      <a:srgbClr val="FFFFFF"/>
                    </a:solidFill>
                  </a:tcPr>
                </a:tc>
                <a:tc>
                  <a:txBody>
                    <a:bodyPr/>
                    <a:lstStyle/>
                    <a:p>
                      <a:pPr algn="l"/>
                      <a:r>
                        <a:rPr lang="en-US" sz="1100" b="0" dirty="0" smtClean="0">
                          <a:effectLst/>
                          <a:latin typeface="Arial Black" pitchFamily="34" charset="0"/>
                        </a:rPr>
                        <a:t>Single cell protein, alcohol, production</a:t>
                      </a:r>
                      <a:r>
                        <a:rPr lang="en-US" sz="1100" b="0" baseline="0" dirty="0" smtClean="0">
                          <a:effectLst/>
                          <a:latin typeface="Arial Black" pitchFamily="34" charset="0"/>
                        </a:rPr>
                        <a:t> of plant cell</a:t>
                      </a:r>
                      <a:endParaRPr lang="en-US" sz="1100" b="0" dirty="0">
                        <a:effectLst/>
                        <a:latin typeface="Arial Black" pitchFamily="34" charset="0"/>
                      </a:endParaRPr>
                    </a:p>
                  </a:txBody>
                  <a:tcPr marL="76200" marR="76200" marT="76200" marB="76200" anchor="ctr">
                    <a:lnL w="12700" cap="flat" cmpd="sng" algn="ctr">
                      <a:solidFill>
                        <a:srgbClr val="A8540B"/>
                      </a:solidFill>
                      <a:prstDash val="solid"/>
                      <a:round/>
                      <a:headEnd type="none" w="med" len="med"/>
                      <a:tailEnd type="none" w="med" len="med"/>
                    </a:lnL>
                    <a:lnR w="9525" cap="flat" cmpd="sng" algn="ctr">
                      <a:solidFill>
                        <a:srgbClr val="A8540B"/>
                      </a:solidFill>
                      <a:prstDash val="solid"/>
                      <a:round/>
                      <a:headEnd type="none" w="med" len="med"/>
                      <a:tailEnd type="none" w="med" len="med"/>
                    </a:lnR>
                    <a:lnT w="12700" cap="flat" cmpd="sng" algn="ctr">
                      <a:solidFill>
                        <a:srgbClr val="D0590B"/>
                      </a:solidFill>
                      <a:prstDash val="solid"/>
                      <a:round/>
                      <a:headEnd type="none" w="med" len="med"/>
                      <a:tailEnd type="none" w="med" len="med"/>
                    </a:lnT>
                    <a:lnB w="12700" cap="flat" cmpd="sng" algn="ctr">
                      <a:solidFill>
                        <a:srgbClr val="D0590B"/>
                      </a:solidFill>
                      <a:prstDash val="solid"/>
                      <a:round/>
                      <a:headEnd type="none" w="med" len="med"/>
                      <a:tailEnd type="none" w="med" len="med"/>
                    </a:lnB>
                    <a:solidFill>
                      <a:srgbClr val="FFFFFF"/>
                    </a:solidFill>
                  </a:tcPr>
                </a:tc>
              </a:tr>
              <a:tr h="705167">
                <a:tc>
                  <a:txBody>
                    <a:bodyPr/>
                    <a:lstStyle/>
                    <a:p>
                      <a:pPr algn="l"/>
                      <a:r>
                        <a:rPr lang="en-US" sz="1100" b="0" dirty="0">
                          <a:effectLst/>
                          <a:latin typeface="Arial Black" pitchFamily="34" charset="0"/>
                        </a:rPr>
                        <a:t>Airlift </a:t>
                      </a:r>
                      <a:r>
                        <a:rPr lang="en-US" sz="1100" b="0" dirty="0" err="1">
                          <a:effectLst/>
                          <a:latin typeface="Arial Black" pitchFamily="34" charset="0"/>
                        </a:rPr>
                        <a:t>fermentor</a:t>
                      </a:r>
                      <a:endParaRPr lang="en-US" sz="1100" b="0" dirty="0">
                        <a:effectLst/>
                        <a:latin typeface="Arial Black" pitchFamily="34" charset="0"/>
                      </a:endParaRPr>
                    </a:p>
                  </a:txBody>
                  <a:tcPr marL="76200" marR="76200" marT="76200" marB="76200" anchor="ctr">
                    <a:lnL w="12700" cap="flat" cmpd="sng" algn="ctr">
                      <a:solidFill>
                        <a:srgbClr val="806F0D"/>
                      </a:solidFill>
                      <a:prstDash val="solid"/>
                      <a:round/>
                      <a:headEnd type="none" w="med" len="med"/>
                      <a:tailEnd type="none" w="med" len="med"/>
                    </a:lnL>
                    <a:lnR w="12700" cap="flat" cmpd="sng" algn="ctr">
                      <a:solidFill>
                        <a:srgbClr val="A88937"/>
                      </a:solidFill>
                      <a:prstDash val="solid"/>
                      <a:round/>
                      <a:headEnd type="none" w="med" len="med"/>
                      <a:tailEnd type="none" w="med" len="med"/>
                    </a:lnR>
                    <a:lnT w="12700" cap="flat" cmpd="sng" algn="ctr">
                      <a:solidFill>
                        <a:srgbClr val="5018E6"/>
                      </a:solidFill>
                      <a:prstDash val="solid"/>
                      <a:round/>
                      <a:headEnd type="none" w="med" len="med"/>
                      <a:tailEnd type="none" w="med" len="med"/>
                    </a:lnT>
                    <a:lnB w="12700" cap="flat" cmpd="sng" algn="ctr">
                      <a:solidFill>
                        <a:srgbClr val="A84F76"/>
                      </a:solidFill>
                      <a:prstDash val="solid"/>
                      <a:round/>
                      <a:headEnd type="none" w="med" len="med"/>
                      <a:tailEnd type="none" w="med" len="med"/>
                    </a:lnB>
                    <a:solidFill>
                      <a:srgbClr val="FFFFFF"/>
                    </a:solidFill>
                  </a:tcPr>
                </a:tc>
                <a:tc>
                  <a:txBody>
                    <a:bodyPr/>
                    <a:lstStyle/>
                    <a:p>
                      <a:pPr algn="l"/>
                      <a:r>
                        <a:rPr lang="en-US" sz="1100" b="0" dirty="0">
                          <a:effectLst/>
                          <a:latin typeface="Arial Black" pitchFamily="34" charset="0"/>
                        </a:rPr>
                        <a:t>Antibiotics, </a:t>
                      </a:r>
                      <a:r>
                        <a:rPr lang="en-US" sz="1100" b="0" dirty="0" err="1">
                          <a:effectLst/>
                          <a:latin typeface="Arial Black" pitchFamily="34" charset="0"/>
                        </a:rPr>
                        <a:t>Chitinolytic</a:t>
                      </a:r>
                      <a:r>
                        <a:rPr lang="en-US" sz="1100" b="0" dirty="0">
                          <a:effectLst/>
                          <a:latin typeface="Arial Black" pitchFamily="34" charset="0"/>
                        </a:rPr>
                        <a:t> enzymes, </a:t>
                      </a:r>
                      <a:r>
                        <a:rPr lang="en-US" sz="1100" b="0" dirty="0" err="1">
                          <a:effectLst/>
                          <a:latin typeface="Arial Black" pitchFamily="34" charset="0"/>
                        </a:rPr>
                        <a:t>Exopolysaccharides</a:t>
                      </a:r>
                      <a:r>
                        <a:rPr lang="en-US" sz="1100" b="0" dirty="0">
                          <a:effectLst/>
                          <a:latin typeface="Arial Black" pitchFamily="34" charset="0"/>
                        </a:rPr>
                        <a:t>, </a:t>
                      </a:r>
                      <a:r>
                        <a:rPr lang="en-US" sz="1100" b="0" dirty="0" err="1">
                          <a:effectLst/>
                          <a:latin typeface="Arial Black" pitchFamily="34" charset="0"/>
                        </a:rPr>
                        <a:t>Gibberelic</a:t>
                      </a:r>
                      <a:r>
                        <a:rPr lang="en-US" sz="1100" b="0" dirty="0">
                          <a:effectLst/>
                          <a:latin typeface="Arial Black" pitchFamily="34" charset="0"/>
                        </a:rPr>
                        <a:t> acid, </a:t>
                      </a:r>
                      <a:r>
                        <a:rPr lang="en-US" sz="1100" b="0" dirty="0" err="1">
                          <a:effectLst/>
                          <a:latin typeface="Arial Black" pitchFamily="34" charset="0"/>
                        </a:rPr>
                        <a:t>Laccase</a:t>
                      </a:r>
                      <a:r>
                        <a:rPr lang="en-US" sz="1100" b="0" dirty="0">
                          <a:effectLst/>
                          <a:latin typeface="Arial Black" pitchFamily="34" charset="0"/>
                        </a:rPr>
                        <a:t>, </a:t>
                      </a:r>
                      <a:r>
                        <a:rPr lang="en-US" sz="1100" b="0" dirty="0" err="1">
                          <a:effectLst/>
                          <a:latin typeface="Arial Black" pitchFamily="34" charset="0"/>
                        </a:rPr>
                        <a:t>Cellulase</a:t>
                      </a:r>
                      <a:r>
                        <a:rPr lang="en-US" sz="1100" b="0" dirty="0">
                          <a:effectLst/>
                          <a:latin typeface="Arial Black" pitchFamily="34" charset="0"/>
                        </a:rPr>
                        <a:t>, Lactic acid, </a:t>
                      </a:r>
                      <a:r>
                        <a:rPr lang="en-US" sz="1100" b="0" dirty="0" err="1">
                          <a:effectLst/>
                          <a:latin typeface="Arial Black" pitchFamily="34" charset="0"/>
                        </a:rPr>
                        <a:t>Polygalacturonases</a:t>
                      </a:r>
                      <a:r>
                        <a:rPr lang="en-US" sz="1100" b="0" dirty="0">
                          <a:effectLst/>
                          <a:latin typeface="Arial Black" pitchFamily="34" charset="0"/>
                        </a:rPr>
                        <a:t>, Tissue mass culture</a:t>
                      </a:r>
                    </a:p>
                  </a:txBody>
                  <a:tcPr marL="76200" marR="76200" marT="76200" marB="76200" anchor="ctr">
                    <a:lnL w="12700" cap="flat" cmpd="sng" algn="ctr">
                      <a:solidFill>
                        <a:srgbClr val="A88937"/>
                      </a:solidFill>
                      <a:prstDash val="solid"/>
                      <a:round/>
                      <a:headEnd type="none" w="med" len="med"/>
                      <a:tailEnd type="none" w="med" len="med"/>
                    </a:lnL>
                    <a:lnR w="9525" cap="flat" cmpd="sng" algn="ctr">
                      <a:solidFill>
                        <a:srgbClr val="A88937"/>
                      </a:solidFill>
                      <a:prstDash val="solid"/>
                      <a:round/>
                      <a:headEnd type="none" w="med" len="med"/>
                      <a:tailEnd type="none" w="med" len="med"/>
                    </a:lnR>
                    <a:lnT w="12700" cap="flat" cmpd="sng" algn="ctr">
                      <a:solidFill>
                        <a:srgbClr val="D0590B"/>
                      </a:solidFill>
                      <a:prstDash val="solid"/>
                      <a:round/>
                      <a:headEnd type="none" w="med" len="med"/>
                      <a:tailEnd type="none" w="med" len="med"/>
                    </a:lnT>
                    <a:lnB w="12700" cap="flat" cmpd="sng" algn="ctr">
                      <a:solidFill>
                        <a:srgbClr val="D00878"/>
                      </a:solidFill>
                      <a:prstDash val="solid"/>
                      <a:round/>
                      <a:headEnd type="none" w="med" len="med"/>
                      <a:tailEnd type="none" w="med" len="med"/>
                    </a:lnB>
                    <a:solidFill>
                      <a:srgbClr val="FFFFFF"/>
                    </a:solidFill>
                  </a:tcPr>
                </a:tc>
              </a:tr>
              <a:tr h="470112">
                <a:tc>
                  <a:txBody>
                    <a:bodyPr/>
                    <a:lstStyle/>
                    <a:p>
                      <a:pPr algn="l"/>
                      <a:r>
                        <a:rPr lang="en-US" sz="1100" b="0" dirty="0">
                          <a:effectLst/>
                          <a:latin typeface="Arial Black" pitchFamily="34" charset="0"/>
                        </a:rPr>
                        <a:t>Fluid bed </a:t>
                      </a:r>
                      <a:r>
                        <a:rPr lang="en-US" sz="1100" b="0" dirty="0" err="1">
                          <a:effectLst/>
                          <a:latin typeface="Arial Black" pitchFamily="34" charset="0"/>
                        </a:rPr>
                        <a:t>fermentor</a:t>
                      </a:r>
                      <a:endParaRPr lang="en-US" sz="1100" b="0" dirty="0">
                        <a:effectLst/>
                        <a:latin typeface="Arial Black" pitchFamily="34" charset="0"/>
                      </a:endParaRPr>
                    </a:p>
                  </a:txBody>
                  <a:tcPr marL="76200" marR="76200" marT="76200" marB="76200" anchor="ctr">
                    <a:lnL w="12700" cap="flat" cmpd="sng" algn="ctr">
                      <a:solidFill>
                        <a:srgbClr val="A84F76"/>
                      </a:solidFill>
                      <a:prstDash val="solid"/>
                      <a:round/>
                      <a:headEnd type="none" w="med" len="med"/>
                      <a:tailEnd type="none" w="med" len="med"/>
                    </a:lnL>
                    <a:lnR w="12700" cap="flat" cmpd="sng" algn="ctr">
                      <a:solidFill>
                        <a:srgbClr val="D00878"/>
                      </a:solidFill>
                      <a:prstDash val="solid"/>
                      <a:round/>
                      <a:headEnd type="none" w="med" len="med"/>
                      <a:tailEnd type="none" w="med" len="med"/>
                    </a:lnR>
                    <a:lnT w="12700" cap="flat" cmpd="sng" algn="ctr">
                      <a:solidFill>
                        <a:srgbClr val="A84F76"/>
                      </a:solidFill>
                      <a:prstDash val="solid"/>
                      <a:round/>
                      <a:headEnd type="none" w="med" len="med"/>
                      <a:tailEnd type="none" w="med" len="med"/>
                    </a:lnT>
                    <a:lnB w="12700" cap="flat" cmpd="sng" algn="ctr">
                      <a:solidFill>
                        <a:srgbClr val="00DB7D"/>
                      </a:solidFill>
                      <a:prstDash val="solid"/>
                      <a:round/>
                      <a:headEnd type="none" w="med" len="med"/>
                      <a:tailEnd type="none" w="med" len="med"/>
                    </a:lnB>
                    <a:solidFill>
                      <a:srgbClr val="FFFFFF"/>
                    </a:solidFill>
                  </a:tcPr>
                </a:tc>
                <a:tc>
                  <a:txBody>
                    <a:bodyPr/>
                    <a:lstStyle/>
                    <a:p>
                      <a:pPr algn="l"/>
                      <a:r>
                        <a:rPr lang="en-US" sz="1100" b="0" dirty="0" err="1">
                          <a:effectLst/>
                          <a:latin typeface="Arial Black" pitchFamily="34" charset="0"/>
                        </a:rPr>
                        <a:t>Laccase</a:t>
                      </a:r>
                      <a:endParaRPr lang="en-US" sz="1100" b="0" dirty="0">
                        <a:effectLst/>
                        <a:latin typeface="Arial Black" pitchFamily="34" charset="0"/>
                      </a:endParaRPr>
                    </a:p>
                  </a:txBody>
                  <a:tcPr marL="76200" marR="76200" marT="76200" marB="76200" anchor="ctr">
                    <a:lnL w="12700" cap="flat" cmpd="sng" algn="ctr">
                      <a:solidFill>
                        <a:srgbClr val="D00878"/>
                      </a:solidFill>
                      <a:prstDash val="solid"/>
                      <a:round/>
                      <a:headEnd type="none" w="med" len="med"/>
                      <a:tailEnd type="none" w="med" len="med"/>
                    </a:lnL>
                    <a:lnR w="9525" cap="flat" cmpd="sng" algn="ctr">
                      <a:solidFill>
                        <a:srgbClr val="D00878"/>
                      </a:solidFill>
                      <a:prstDash val="solid"/>
                      <a:round/>
                      <a:headEnd type="none" w="med" len="med"/>
                      <a:tailEnd type="none" w="med" len="med"/>
                    </a:lnR>
                    <a:lnT w="12700" cap="flat" cmpd="sng" algn="ctr">
                      <a:solidFill>
                        <a:srgbClr val="D00878"/>
                      </a:solidFill>
                      <a:prstDash val="solid"/>
                      <a:round/>
                      <a:headEnd type="none" w="med" len="med"/>
                      <a:tailEnd type="none" w="med" len="med"/>
                    </a:lnT>
                    <a:lnB w="12700" cap="flat" cmpd="sng" algn="ctr">
                      <a:solidFill>
                        <a:srgbClr val="50DB7D"/>
                      </a:solidFill>
                      <a:prstDash val="solid"/>
                      <a:round/>
                      <a:headEnd type="none" w="med" len="med"/>
                      <a:tailEnd type="none" w="med" len="med"/>
                    </a:lnB>
                    <a:solidFill>
                      <a:srgbClr val="FFFFFF"/>
                    </a:solidFill>
                  </a:tcPr>
                </a:tc>
              </a:tr>
              <a:tr h="470112">
                <a:tc>
                  <a:txBody>
                    <a:bodyPr/>
                    <a:lstStyle/>
                    <a:p>
                      <a:pPr algn="l"/>
                      <a:r>
                        <a:rPr lang="en-US" sz="1100" b="0">
                          <a:effectLst/>
                          <a:latin typeface="Arial Black" pitchFamily="34" charset="0"/>
                        </a:rPr>
                        <a:t>Packed bed fermentor</a:t>
                      </a:r>
                    </a:p>
                  </a:txBody>
                  <a:tcPr marL="76200" marR="76200" marT="76200" marB="76200" anchor="ctr">
                    <a:lnL w="12700" cap="flat" cmpd="sng" algn="ctr">
                      <a:solidFill>
                        <a:srgbClr val="00DB7D"/>
                      </a:solidFill>
                      <a:prstDash val="solid"/>
                      <a:round/>
                      <a:headEnd type="none" w="med" len="med"/>
                      <a:tailEnd type="none" w="med" len="med"/>
                    </a:lnL>
                    <a:lnR w="12700" cap="flat" cmpd="sng" algn="ctr">
                      <a:solidFill>
                        <a:srgbClr val="50DB7D"/>
                      </a:solidFill>
                      <a:prstDash val="solid"/>
                      <a:round/>
                      <a:headEnd type="none" w="med" len="med"/>
                      <a:tailEnd type="none" w="med" len="med"/>
                    </a:lnR>
                    <a:lnT w="12700" cap="flat" cmpd="sng" algn="ctr">
                      <a:solidFill>
                        <a:srgbClr val="00DB7D"/>
                      </a:solidFill>
                      <a:prstDash val="solid"/>
                      <a:round/>
                      <a:headEnd type="none" w="med" len="med"/>
                      <a:tailEnd type="none" w="med" len="med"/>
                    </a:lnT>
                    <a:lnB w="9525" cap="flat" cmpd="sng" algn="ctr">
                      <a:solidFill>
                        <a:srgbClr val="00DB7D"/>
                      </a:solidFill>
                      <a:prstDash val="solid"/>
                      <a:round/>
                      <a:headEnd type="none" w="med" len="med"/>
                      <a:tailEnd type="none" w="med" len="med"/>
                    </a:lnB>
                    <a:solidFill>
                      <a:srgbClr val="FFFFFF"/>
                    </a:solidFill>
                  </a:tcPr>
                </a:tc>
                <a:tc>
                  <a:txBody>
                    <a:bodyPr/>
                    <a:lstStyle/>
                    <a:p>
                      <a:pPr algn="l"/>
                      <a:r>
                        <a:rPr lang="en-US" sz="1100" b="0" dirty="0" err="1">
                          <a:effectLst/>
                          <a:latin typeface="Arial Black" pitchFamily="34" charset="0"/>
                        </a:rPr>
                        <a:t>Laccase</a:t>
                      </a:r>
                      <a:r>
                        <a:rPr lang="en-US" sz="1100" b="0" dirty="0">
                          <a:effectLst/>
                          <a:latin typeface="Arial Black" pitchFamily="34" charset="0"/>
                        </a:rPr>
                        <a:t>, Hydrogen, Organic acids, Mammalian cells, </a:t>
                      </a:r>
                    </a:p>
                  </a:txBody>
                  <a:tcPr marL="76200" marR="76200" marT="76200" marB="76200" anchor="ctr">
                    <a:lnL w="12700" cap="flat" cmpd="sng" algn="ctr">
                      <a:solidFill>
                        <a:srgbClr val="50DB7D"/>
                      </a:solidFill>
                      <a:prstDash val="solid"/>
                      <a:round/>
                      <a:headEnd type="none" w="med" len="med"/>
                      <a:tailEnd type="none" w="med" len="med"/>
                    </a:lnL>
                    <a:lnR w="9525" cap="flat" cmpd="sng" algn="ctr">
                      <a:solidFill>
                        <a:srgbClr val="50DB7D"/>
                      </a:solidFill>
                      <a:prstDash val="solid"/>
                      <a:round/>
                      <a:headEnd type="none" w="med" len="med"/>
                      <a:tailEnd type="none" w="med" len="med"/>
                    </a:lnR>
                    <a:lnT w="12700" cap="flat" cmpd="sng" algn="ctr">
                      <a:solidFill>
                        <a:srgbClr val="50DB7D"/>
                      </a:solidFill>
                      <a:prstDash val="solid"/>
                      <a:round/>
                      <a:headEnd type="none" w="med" len="med"/>
                      <a:tailEnd type="none" w="med" len="med"/>
                    </a:lnT>
                    <a:lnB w="9525" cap="flat" cmpd="sng" algn="ctr">
                      <a:solidFill>
                        <a:srgbClr val="50DB7D"/>
                      </a:solidFill>
                      <a:prstDash val="solid"/>
                      <a:round/>
                      <a:headEnd type="none" w="med" len="med"/>
                      <a:tailEnd type="none" w="med" len="med"/>
                    </a:lnB>
                    <a:solidFill>
                      <a:srgbClr val="FFFFFF"/>
                    </a:solidFill>
                  </a:tcPr>
                </a:tc>
              </a:tr>
            </a:tbl>
          </a:graphicData>
        </a:graphic>
      </p:graphicFrame>
      <p:sp>
        <p:nvSpPr>
          <p:cNvPr id="3" name="Rectangle 1"/>
          <p:cNvSpPr>
            <a:spLocks noChangeArrowheads="1"/>
          </p:cNvSpPr>
          <p:nvPr/>
        </p:nvSpPr>
        <p:spPr bwMode="auto">
          <a:xfrm>
            <a:off x="1524000" y="285750"/>
            <a:ext cx="6028267" cy="5597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665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000000"/>
                </a:solidFill>
                <a:effectLst/>
                <a:latin typeface="-apple-system"/>
                <a:cs typeface="Arial" pitchFamily="34" charset="0"/>
              </a:rPr>
              <a:t>Applications of bioreactor</a:t>
            </a:r>
            <a:endParaRPr kumimoji="0" lang="en-US" sz="1900" b="0" i="0" u="none" strike="noStrike" cap="none" normalizeH="0" baseline="0" dirty="0" smtClean="0">
              <a:ln>
                <a:noFill/>
              </a:ln>
              <a:solidFill>
                <a:srgbClr val="000000"/>
              </a:solidFill>
              <a:effectLst/>
              <a:latin typeface="-apple-system"/>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pple-system"/>
                <a:cs typeface="Arial" pitchFamily="34" charset="0"/>
              </a:rPr>
              <a:t>Some important applications of the bioreactor are: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3404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209550"/>
            <a:ext cx="7467600" cy="4801314"/>
          </a:xfrm>
          <a:prstGeom prst="rect">
            <a:avLst/>
          </a:prstGeom>
        </p:spPr>
        <p:txBody>
          <a:bodyPr wrap="square">
            <a:spAutoFit/>
          </a:bodyPr>
          <a:lstStyle/>
          <a:p>
            <a:r>
              <a:rPr lang="en-US" b="1" dirty="0">
                <a:solidFill>
                  <a:srgbClr val="000000"/>
                </a:solidFill>
                <a:latin typeface="-apple-system"/>
              </a:rPr>
              <a:t>Bioreactor </a:t>
            </a:r>
            <a:r>
              <a:rPr lang="en-US" b="1" dirty="0" smtClean="0">
                <a:solidFill>
                  <a:srgbClr val="000000"/>
                </a:solidFill>
                <a:latin typeface="-apple-system"/>
              </a:rPr>
              <a:t>Definition:</a:t>
            </a:r>
          </a:p>
          <a:p>
            <a:endParaRPr lang="en-US" dirty="0">
              <a:solidFill>
                <a:srgbClr val="000000"/>
              </a:solidFill>
              <a:latin typeface="-apple-system"/>
            </a:endParaRPr>
          </a:p>
          <a:p>
            <a:r>
              <a:rPr lang="en-US" dirty="0">
                <a:solidFill>
                  <a:srgbClr val="000000"/>
                </a:solidFill>
                <a:latin typeface="-apple-system"/>
              </a:rPr>
              <a:t>A bioreactor is a type of </a:t>
            </a:r>
            <a:r>
              <a:rPr lang="en-US" dirty="0">
                <a:latin typeface="-apple-system"/>
                <a:hlinkClick r:id="rId2"/>
              </a:rPr>
              <a:t>fermentation</a:t>
            </a:r>
            <a:r>
              <a:rPr lang="en-US" dirty="0">
                <a:latin typeface="-apple-system"/>
              </a:rPr>
              <a:t> </a:t>
            </a:r>
            <a:r>
              <a:rPr lang="en-US" dirty="0">
                <a:solidFill>
                  <a:srgbClr val="000000"/>
                </a:solidFill>
                <a:latin typeface="-apple-system"/>
              </a:rPr>
              <a:t>vessel that is used for the production of various chemicals and biological reactions. It is a closed container with adequate arrangement for aeration, agitation, temperature and pH control, and drain or overflow vent to remove the waste biomass of cultured microorganisms along with their products</a:t>
            </a:r>
            <a:r>
              <a:rPr lang="en-US" dirty="0" smtClean="0">
                <a:solidFill>
                  <a:srgbClr val="000000"/>
                </a:solidFill>
                <a:latin typeface="-apple-system"/>
              </a:rPr>
              <a:t>.</a:t>
            </a:r>
          </a:p>
          <a:p>
            <a:endParaRPr lang="en-US" dirty="0">
              <a:solidFill>
                <a:srgbClr val="000000"/>
              </a:solidFill>
              <a:latin typeface="-apple-system"/>
            </a:endParaRPr>
          </a:p>
          <a:p>
            <a:r>
              <a:rPr lang="en-US" b="1" dirty="0">
                <a:solidFill>
                  <a:srgbClr val="000000"/>
                </a:solidFill>
                <a:latin typeface="-apple-system"/>
              </a:rPr>
              <a:t>A bioreactor should provide for the following:</a:t>
            </a:r>
          </a:p>
          <a:p>
            <a:pPr>
              <a:buFont typeface="+mj-lt"/>
              <a:buAutoNum type="arabicPeriod"/>
            </a:pPr>
            <a:r>
              <a:rPr lang="en-US" dirty="0">
                <a:solidFill>
                  <a:srgbClr val="000000"/>
                </a:solidFill>
                <a:latin typeface="-apple-system"/>
              </a:rPr>
              <a:t>Agitation (for mixing of cells and medium), </a:t>
            </a:r>
          </a:p>
          <a:p>
            <a:pPr>
              <a:buFont typeface="+mj-lt"/>
              <a:buAutoNum type="arabicPeriod"/>
            </a:pPr>
            <a:r>
              <a:rPr lang="en-US" dirty="0">
                <a:solidFill>
                  <a:srgbClr val="000000"/>
                </a:solidFill>
                <a:latin typeface="-apple-system"/>
              </a:rPr>
              <a:t>Aeration (aerobic </a:t>
            </a:r>
            <a:r>
              <a:rPr lang="en-US" dirty="0" err="1">
                <a:solidFill>
                  <a:srgbClr val="000000"/>
                </a:solidFill>
                <a:latin typeface="-apple-system"/>
              </a:rPr>
              <a:t>fermentors</a:t>
            </a:r>
            <a:r>
              <a:rPr lang="en-US" dirty="0">
                <a:solidFill>
                  <a:srgbClr val="000000"/>
                </a:solidFill>
                <a:latin typeface="-apple-system"/>
              </a:rPr>
              <a:t>); for O2 supply,</a:t>
            </a:r>
          </a:p>
          <a:p>
            <a:pPr>
              <a:buFont typeface="+mj-lt"/>
              <a:buAutoNum type="arabicPeriod"/>
            </a:pPr>
            <a:r>
              <a:rPr lang="en-US" dirty="0">
                <a:solidFill>
                  <a:srgbClr val="000000"/>
                </a:solidFill>
                <a:latin typeface="-apple-system"/>
              </a:rPr>
              <a:t>Regulation of factors like temperature, pH, pressure, aeration, nutrient feeding, and liquid leveled.</a:t>
            </a:r>
          </a:p>
          <a:p>
            <a:pPr>
              <a:buFont typeface="+mj-lt"/>
              <a:buAutoNum type="arabicPeriod"/>
            </a:pPr>
            <a:r>
              <a:rPr lang="en-US" dirty="0">
                <a:solidFill>
                  <a:srgbClr val="000000"/>
                </a:solidFill>
                <a:latin typeface="-apple-system"/>
              </a:rPr>
              <a:t>Sterilization and maintenance of sterility, and </a:t>
            </a:r>
          </a:p>
          <a:p>
            <a:pPr>
              <a:buFont typeface="+mj-lt"/>
              <a:buAutoNum type="arabicPeriod"/>
            </a:pPr>
            <a:r>
              <a:rPr lang="en-US" dirty="0">
                <a:solidFill>
                  <a:srgbClr val="000000"/>
                </a:solidFill>
                <a:latin typeface="-apple-system"/>
              </a:rPr>
              <a:t>Withdrawal of cells/medium</a:t>
            </a:r>
          </a:p>
          <a:p>
            <a:r>
              <a:rPr lang="en-US" dirty="0">
                <a:solidFill>
                  <a:srgbClr val="000000"/>
                </a:solidFill>
                <a:latin typeface="-apple-system"/>
              </a:rPr>
              <a:t>Bioreactors are used for the production of biomass, metabolites, and antibiotics.</a:t>
            </a:r>
            <a:endParaRPr lang="en-US" b="0" i="0" dirty="0">
              <a:solidFill>
                <a:srgbClr val="000000"/>
              </a:solidFill>
              <a:effectLst/>
              <a:latin typeface="-apple-system"/>
            </a:endParaRPr>
          </a:p>
        </p:txBody>
      </p:sp>
    </p:spTree>
    <p:extLst>
      <p:ext uri="{BB962C8B-B14F-4D97-AF65-F5344CB8AC3E}">
        <p14:creationId xmlns:p14="http://schemas.microsoft.com/office/powerpoint/2010/main" val="13614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72591079"/>
              </p:ext>
            </p:extLst>
          </p:nvPr>
        </p:nvGraphicFramePr>
        <p:xfrm>
          <a:off x="609600" y="438150"/>
          <a:ext cx="7772400" cy="4492170"/>
        </p:xfrm>
        <a:graphic>
          <a:graphicData uri="http://schemas.openxmlformats.org/drawingml/2006/table">
            <a:tbl>
              <a:tblPr/>
              <a:tblGrid>
                <a:gridCol w="3886200"/>
                <a:gridCol w="3886200"/>
              </a:tblGrid>
              <a:tr h="277126">
                <a:tc>
                  <a:txBody>
                    <a:bodyPr/>
                    <a:lstStyle/>
                    <a:p>
                      <a:pPr algn="l"/>
                      <a:r>
                        <a:rPr lang="en-US" sz="1100" b="1" dirty="0">
                          <a:effectLst/>
                          <a:latin typeface="Arial Black" pitchFamily="34" charset="0"/>
                        </a:rPr>
                        <a:t>Types of bioreactor</a:t>
                      </a:r>
                      <a:endParaRPr lang="en-US" sz="1100" b="0" dirty="0">
                        <a:effectLst/>
                        <a:latin typeface="Arial Black" pitchFamily="34" charset="0"/>
                      </a:endParaRPr>
                    </a:p>
                  </a:txBody>
                  <a:tcPr marL="54743" marR="54743" marT="54743" marB="54743" anchor="ctr">
                    <a:lnL w="12700" cap="flat" cmpd="sng" algn="ctr">
                      <a:solidFill>
                        <a:srgbClr val="506D7E"/>
                      </a:solidFill>
                      <a:prstDash val="solid"/>
                      <a:round/>
                      <a:headEnd type="none" w="med" len="med"/>
                      <a:tailEnd type="none" w="med" len="med"/>
                    </a:lnL>
                    <a:lnR w="12700" cap="flat" cmpd="sng" algn="ctr">
                      <a:solidFill>
                        <a:srgbClr val="28687E"/>
                      </a:solidFill>
                      <a:prstDash val="solid"/>
                      <a:round/>
                      <a:headEnd type="none" w="med" len="med"/>
                      <a:tailEnd type="none" w="med" len="med"/>
                    </a:lnR>
                    <a:lnT w="12700" cap="flat" cmpd="sng" algn="ctr">
                      <a:solidFill>
                        <a:srgbClr val="506D7E"/>
                      </a:solidFill>
                      <a:prstDash val="solid"/>
                      <a:round/>
                      <a:headEnd type="none" w="med" len="med"/>
                      <a:tailEnd type="none" w="med" len="med"/>
                    </a:lnT>
                    <a:lnB w="12700" cap="flat" cmpd="sng" algn="ctr">
                      <a:solidFill>
                        <a:srgbClr val="280C80"/>
                      </a:solidFill>
                      <a:prstDash val="solid"/>
                      <a:round/>
                      <a:headEnd type="none" w="med" len="med"/>
                      <a:tailEnd type="none" w="med" len="med"/>
                    </a:lnB>
                    <a:solidFill>
                      <a:srgbClr val="FFFFFF"/>
                    </a:solidFill>
                  </a:tcPr>
                </a:tc>
                <a:tc>
                  <a:txBody>
                    <a:bodyPr/>
                    <a:lstStyle/>
                    <a:p>
                      <a:pPr algn="l"/>
                      <a:r>
                        <a:rPr lang="en-US" sz="1100" b="1" dirty="0">
                          <a:effectLst/>
                          <a:latin typeface="Arial Black" pitchFamily="34" charset="0"/>
                        </a:rPr>
                        <a:t>Limitation </a:t>
                      </a:r>
                      <a:endParaRPr lang="en-US" sz="1100" b="0" dirty="0">
                        <a:effectLst/>
                        <a:latin typeface="Arial Black" pitchFamily="34" charset="0"/>
                      </a:endParaRPr>
                    </a:p>
                  </a:txBody>
                  <a:tcPr marL="54743" marR="54743" marT="54743" marB="54743" anchor="ctr">
                    <a:lnL w="12700" cap="flat" cmpd="sng" algn="ctr">
                      <a:solidFill>
                        <a:srgbClr val="28687E"/>
                      </a:solidFill>
                      <a:prstDash val="solid"/>
                      <a:round/>
                      <a:headEnd type="none" w="med" len="med"/>
                      <a:tailEnd type="none" w="med" len="med"/>
                    </a:lnL>
                    <a:lnR w="9525" cap="flat" cmpd="sng" algn="ctr">
                      <a:solidFill>
                        <a:srgbClr val="28687E"/>
                      </a:solidFill>
                      <a:prstDash val="solid"/>
                      <a:round/>
                      <a:headEnd type="none" w="med" len="med"/>
                      <a:tailEnd type="none" w="med" len="med"/>
                    </a:lnR>
                    <a:lnT w="12700" cap="flat" cmpd="sng" algn="ctr">
                      <a:solidFill>
                        <a:srgbClr val="28687E"/>
                      </a:solidFill>
                      <a:prstDash val="solid"/>
                      <a:round/>
                      <a:headEnd type="none" w="med" len="med"/>
                      <a:tailEnd type="none" w="med" len="med"/>
                    </a:lnT>
                    <a:lnB w="12700" cap="flat" cmpd="sng" algn="ctr">
                      <a:solidFill>
                        <a:srgbClr val="000D80"/>
                      </a:solidFill>
                      <a:prstDash val="solid"/>
                      <a:round/>
                      <a:headEnd type="none" w="med" len="med"/>
                      <a:tailEnd type="none" w="med" len="med"/>
                    </a:lnB>
                    <a:solidFill>
                      <a:srgbClr val="FFFFFF"/>
                    </a:solidFill>
                  </a:tcPr>
                </a:tc>
              </a:tr>
              <a:tr h="277126">
                <a:tc rowSpan="3">
                  <a:txBody>
                    <a:bodyPr/>
                    <a:lstStyle/>
                    <a:p>
                      <a:pPr algn="l"/>
                      <a:r>
                        <a:rPr lang="en-US" sz="1100" b="0" dirty="0">
                          <a:effectLst/>
                          <a:latin typeface="Arial Black" pitchFamily="34" charset="0"/>
                        </a:rPr>
                        <a:t>Stirred tank fermenter</a:t>
                      </a:r>
                    </a:p>
                  </a:txBody>
                  <a:tcPr marL="54743" marR="54743" marT="54743" marB="54743" anchor="ctr">
                    <a:lnL w="12700" cap="flat" cmpd="sng" algn="ctr">
                      <a:solidFill>
                        <a:srgbClr val="280C80"/>
                      </a:solidFill>
                      <a:prstDash val="solid"/>
                      <a:round/>
                      <a:headEnd type="none" w="med" len="med"/>
                      <a:tailEnd type="none" w="med" len="med"/>
                    </a:lnL>
                    <a:lnR w="12700" cap="flat" cmpd="sng" algn="ctr">
                      <a:solidFill>
                        <a:srgbClr val="000D80"/>
                      </a:solidFill>
                      <a:prstDash val="solid"/>
                      <a:round/>
                      <a:headEnd type="none" w="med" len="med"/>
                      <a:tailEnd type="none" w="med" len="med"/>
                    </a:lnR>
                    <a:lnT w="12700" cap="flat" cmpd="sng" algn="ctr">
                      <a:solidFill>
                        <a:srgbClr val="280C80"/>
                      </a:solidFill>
                      <a:prstDash val="solid"/>
                      <a:round/>
                      <a:headEnd type="none" w="med" len="med"/>
                      <a:tailEnd type="none" w="med" len="med"/>
                    </a:lnT>
                    <a:lnB w="12700" cap="flat" cmpd="sng" algn="ctr">
                      <a:solidFill>
                        <a:srgbClr val="00C48A"/>
                      </a:solidFill>
                      <a:prstDash val="solid"/>
                      <a:round/>
                      <a:headEnd type="none" w="med" len="med"/>
                      <a:tailEnd type="none" w="med" len="med"/>
                    </a:lnB>
                    <a:solidFill>
                      <a:srgbClr val="FFFFFF"/>
                    </a:solidFill>
                  </a:tcPr>
                </a:tc>
                <a:tc>
                  <a:txBody>
                    <a:bodyPr/>
                    <a:lstStyle/>
                    <a:p>
                      <a:pPr algn="l"/>
                      <a:r>
                        <a:rPr lang="en-US" sz="1100" b="0" dirty="0">
                          <a:effectLst/>
                          <a:latin typeface="Arial Black" pitchFamily="34" charset="0"/>
                        </a:rPr>
                        <a:t>High shear stress</a:t>
                      </a:r>
                    </a:p>
                  </a:txBody>
                  <a:tcPr marL="54743" marR="54743" marT="54743" marB="54743" anchor="ctr">
                    <a:lnL w="12700" cap="flat" cmpd="sng" algn="ctr">
                      <a:solidFill>
                        <a:srgbClr val="000D80"/>
                      </a:solidFill>
                      <a:prstDash val="solid"/>
                      <a:round/>
                      <a:headEnd type="none" w="med" len="med"/>
                      <a:tailEnd type="none" w="med" len="med"/>
                    </a:lnL>
                    <a:lnR w="9525" cap="flat" cmpd="sng" algn="ctr">
                      <a:solidFill>
                        <a:srgbClr val="000D80"/>
                      </a:solidFill>
                      <a:prstDash val="solid"/>
                      <a:round/>
                      <a:headEnd type="none" w="med" len="med"/>
                      <a:tailEnd type="none" w="med" len="med"/>
                    </a:lnR>
                    <a:lnT w="12700" cap="flat" cmpd="sng" algn="ctr">
                      <a:solidFill>
                        <a:srgbClr val="000D80"/>
                      </a:solidFill>
                      <a:prstDash val="solid"/>
                      <a:round/>
                      <a:headEnd type="none" w="med" len="med"/>
                      <a:tailEnd type="none" w="med" len="med"/>
                    </a:lnT>
                    <a:lnB w="12700" cap="flat" cmpd="sng" algn="ctr">
                      <a:solidFill>
                        <a:srgbClr val="80C18A"/>
                      </a:solidFill>
                      <a:prstDash val="solid"/>
                      <a:round/>
                      <a:headEnd type="none" w="med" len="med"/>
                      <a:tailEnd type="none" w="med" len="med"/>
                    </a:lnB>
                    <a:solidFill>
                      <a:srgbClr val="FFFFFF"/>
                    </a:solidFill>
                  </a:tcPr>
                </a:tc>
              </a:tr>
              <a:tr h="277126">
                <a:tc vMerge="1">
                  <a:txBody>
                    <a:bodyPr/>
                    <a:lstStyle/>
                    <a:p>
                      <a:endParaRPr lang="en-US"/>
                    </a:p>
                  </a:txBody>
                  <a:tcPr/>
                </a:tc>
                <a:tc>
                  <a:txBody>
                    <a:bodyPr/>
                    <a:lstStyle/>
                    <a:p>
                      <a:pPr algn="l"/>
                      <a:r>
                        <a:rPr lang="en-US" sz="1100" b="0">
                          <a:effectLst/>
                          <a:latin typeface="Arial Black" pitchFamily="34" charset="0"/>
                        </a:rPr>
                        <a:t>High power consumption</a:t>
                      </a:r>
                    </a:p>
                  </a:txBody>
                  <a:tcPr marL="54743" marR="54743" marT="54743" marB="54743" anchor="ctr">
                    <a:lnL w="12700" cap="flat" cmpd="sng" algn="ctr">
                      <a:solidFill>
                        <a:srgbClr val="80C18A"/>
                      </a:solidFill>
                      <a:prstDash val="solid"/>
                      <a:round/>
                      <a:headEnd type="none" w="med" len="med"/>
                      <a:tailEnd type="none" w="med" len="med"/>
                    </a:lnL>
                    <a:lnR w="9525" cap="flat" cmpd="sng" algn="ctr">
                      <a:solidFill>
                        <a:srgbClr val="80C18A"/>
                      </a:solidFill>
                      <a:prstDash val="solid"/>
                      <a:round/>
                      <a:headEnd type="none" w="med" len="med"/>
                      <a:tailEnd type="none" w="med" len="med"/>
                    </a:lnR>
                    <a:lnT w="12700" cap="flat" cmpd="sng" algn="ctr">
                      <a:solidFill>
                        <a:srgbClr val="80C18A"/>
                      </a:solidFill>
                      <a:prstDash val="solid"/>
                      <a:round/>
                      <a:headEnd type="none" w="med" len="med"/>
                      <a:tailEnd type="none" w="med" len="med"/>
                    </a:lnT>
                    <a:lnB w="12700" cap="flat" cmpd="sng" algn="ctr">
                      <a:solidFill>
                        <a:srgbClr val="006A7E"/>
                      </a:solidFill>
                      <a:prstDash val="solid"/>
                      <a:round/>
                      <a:headEnd type="none" w="med" len="med"/>
                      <a:tailEnd type="none" w="med" len="med"/>
                    </a:lnB>
                    <a:solidFill>
                      <a:srgbClr val="FFFFFF"/>
                    </a:solidFill>
                  </a:tcPr>
                </a:tc>
              </a:tr>
              <a:tr h="277126">
                <a:tc vMerge="1">
                  <a:txBody>
                    <a:bodyPr/>
                    <a:lstStyle/>
                    <a:p>
                      <a:endParaRPr lang="en-US"/>
                    </a:p>
                  </a:txBody>
                  <a:tcPr/>
                </a:tc>
                <a:tc>
                  <a:txBody>
                    <a:bodyPr/>
                    <a:lstStyle/>
                    <a:p>
                      <a:pPr algn="l"/>
                      <a:r>
                        <a:rPr lang="en-US" sz="1100" b="0" dirty="0">
                          <a:effectLst/>
                          <a:latin typeface="Arial Black" pitchFamily="34" charset="0"/>
                        </a:rPr>
                        <a:t>Moving internal parts</a:t>
                      </a:r>
                    </a:p>
                  </a:txBody>
                  <a:tcPr marL="54743" marR="54743" marT="54743" marB="54743" anchor="ctr">
                    <a:lnL w="12700" cap="flat" cmpd="sng" algn="ctr">
                      <a:solidFill>
                        <a:srgbClr val="006A7E"/>
                      </a:solidFill>
                      <a:prstDash val="solid"/>
                      <a:round/>
                      <a:headEnd type="none" w="med" len="med"/>
                      <a:tailEnd type="none" w="med" len="med"/>
                    </a:lnL>
                    <a:lnR w="9525" cap="flat" cmpd="sng" algn="ctr">
                      <a:solidFill>
                        <a:srgbClr val="006A7E"/>
                      </a:solidFill>
                      <a:prstDash val="solid"/>
                      <a:round/>
                      <a:headEnd type="none" w="med" len="med"/>
                      <a:tailEnd type="none" w="med" len="med"/>
                    </a:lnR>
                    <a:lnT w="12700" cap="flat" cmpd="sng" algn="ctr">
                      <a:solidFill>
                        <a:srgbClr val="006A7E"/>
                      </a:solidFill>
                      <a:prstDash val="solid"/>
                      <a:round/>
                      <a:headEnd type="none" w="med" len="med"/>
                      <a:tailEnd type="none" w="med" len="med"/>
                    </a:lnT>
                    <a:lnB w="12700" cap="flat" cmpd="sng" algn="ctr">
                      <a:solidFill>
                        <a:srgbClr val="50C48A"/>
                      </a:solidFill>
                      <a:prstDash val="solid"/>
                      <a:round/>
                      <a:headEnd type="none" w="med" len="med"/>
                      <a:tailEnd type="none" w="med" len="med"/>
                    </a:lnB>
                    <a:solidFill>
                      <a:srgbClr val="FFFFFF"/>
                    </a:solidFill>
                  </a:tcPr>
                </a:tc>
              </a:tr>
              <a:tr h="277126">
                <a:tc>
                  <a:txBody>
                    <a:bodyPr/>
                    <a:lstStyle/>
                    <a:p>
                      <a:pPr algn="l"/>
                      <a:r>
                        <a:rPr lang="en-US" sz="1100" b="0" dirty="0" smtClean="0">
                          <a:effectLst/>
                          <a:latin typeface="Arial Black" pitchFamily="34" charset="0"/>
                        </a:rPr>
                        <a:t> Tower fermenter</a:t>
                      </a:r>
                      <a:endParaRPr lang="en-US" sz="1100" b="0" dirty="0">
                        <a:effectLst/>
                        <a:latin typeface="Arial Black" pitchFamily="34" charset="0"/>
                      </a:endParaRPr>
                    </a:p>
                  </a:txBody>
                  <a:tcPr marL="54743" marR="54743" marT="54743" marB="54743" anchor="ctr">
                    <a:lnL w="12700" cap="flat" cmpd="sng" algn="ctr">
                      <a:solidFill>
                        <a:srgbClr val="280C80"/>
                      </a:solidFill>
                      <a:prstDash val="solid"/>
                      <a:round/>
                      <a:headEnd type="none" w="med" len="med"/>
                      <a:tailEnd type="none" w="med" len="med"/>
                    </a:lnL>
                    <a:lnR w="12700" cap="flat" cmpd="sng" algn="ctr">
                      <a:solidFill>
                        <a:srgbClr val="006A7E"/>
                      </a:solidFill>
                      <a:prstDash val="solid"/>
                      <a:round/>
                      <a:headEnd type="none" w="med" len="med"/>
                      <a:tailEnd type="none" w="med" len="med"/>
                    </a:lnR>
                    <a:lnT w="12700" cap="flat" cmpd="sng" algn="ctr">
                      <a:solidFill>
                        <a:srgbClr val="00C48A"/>
                      </a:solidFill>
                      <a:prstDash val="solid"/>
                      <a:round/>
                      <a:headEnd type="none" w="med" len="med"/>
                      <a:tailEnd type="none" w="med" len="med"/>
                    </a:lnT>
                    <a:lnB w="12700" cap="flat" cmpd="sng" algn="ctr">
                      <a:solidFill>
                        <a:srgbClr val="00C48A"/>
                      </a:solidFill>
                      <a:prstDash val="solid"/>
                      <a:round/>
                      <a:headEnd type="none" w="med" len="med"/>
                      <a:tailEnd type="none" w="med" len="med"/>
                    </a:lnB>
                    <a:solidFill>
                      <a:srgbClr val="FFFFFF"/>
                    </a:solidFill>
                  </a:tcPr>
                </a:tc>
                <a:tc>
                  <a:txBody>
                    <a:bodyPr/>
                    <a:lstStyle/>
                    <a:p>
                      <a:pPr algn="l"/>
                      <a:r>
                        <a:rPr lang="en-US" sz="1100" b="0" i="0" dirty="0" err="1" smtClean="0">
                          <a:solidFill>
                            <a:srgbClr val="202124"/>
                          </a:solidFill>
                          <a:effectLst/>
                          <a:latin typeface="Arial Black" pitchFamily="34" charset="0"/>
                        </a:rPr>
                        <a:t>Backmixing</a:t>
                      </a:r>
                      <a:endParaRPr lang="en-US" sz="1100" b="0" dirty="0">
                        <a:effectLst/>
                        <a:latin typeface="Arial Black" pitchFamily="34" charset="0"/>
                      </a:endParaRPr>
                    </a:p>
                  </a:txBody>
                  <a:tcPr marL="54743" marR="54743" marT="54743" marB="54743" anchor="ctr">
                    <a:lnL w="12700" cap="flat" cmpd="sng" algn="ctr">
                      <a:solidFill>
                        <a:srgbClr val="006A7E"/>
                      </a:solidFill>
                      <a:prstDash val="solid"/>
                      <a:round/>
                      <a:headEnd type="none" w="med" len="med"/>
                      <a:tailEnd type="none" w="med" len="med"/>
                    </a:lnL>
                    <a:lnR w="9525" cap="flat" cmpd="sng" algn="ctr">
                      <a:solidFill>
                        <a:srgbClr val="006A7E"/>
                      </a:solidFill>
                      <a:prstDash val="solid"/>
                      <a:round/>
                      <a:headEnd type="none" w="med" len="med"/>
                      <a:tailEnd type="none" w="med" len="med"/>
                    </a:lnR>
                    <a:lnT w="12700" cap="flat" cmpd="sng" algn="ctr">
                      <a:solidFill>
                        <a:srgbClr val="50C48A"/>
                      </a:solidFill>
                      <a:prstDash val="solid"/>
                      <a:round/>
                      <a:headEnd type="none" w="med" len="med"/>
                      <a:tailEnd type="none" w="med" len="med"/>
                    </a:lnT>
                    <a:lnB w="12700" cap="flat" cmpd="sng" algn="ctr">
                      <a:solidFill>
                        <a:srgbClr val="50C48A"/>
                      </a:solidFill>
                      <a:prstDash val="solid"/>
                      <a:round/>
                      <a:headEnd type="none" w="med" len="med"/>
                      <a:tailEnd type="none" w="med" len="med"/>
                    </a:lnB>
                    <a:solidFill>
                      <a:srgbClr val="FFFFFF"/>
                    </a:solidFill>
                  </a:tcPr>
                </a:tc>
              </a:tr>
              <a:tr h="277126">
                <a:tc rowSpan="3">
                  <a:txBody>
                    <a:bodyPr/>
                    <a:lstStyle/>
                    <a:p>
                      <a:pPr algn="l"/>
                      <a:r>
                        <a:rPr lang="en-US" sz="1100" b="0" dirty="0">
                          <a:effectLst/>
                          <a:latin typeface="Arial Black" pitchFamily="34" charset="0"/>
                        </a:rPr>
                        <a:t>Airlift </a:t>
                      </a:r>
                    </a:p>
                  </a:txBody>
                  <a:tcPr marL="54743" marR="54743" marT="54743" marB="54743" anchor="ctr">
                    <a:lnL w="12700" cap="flat" cmpd="sng" algn="ctr">
                      <a:solidFill>
                        <a:srgbClr val="506C94"/>
                      </a:solidFill>
                      <a:prstDash val="solid"/>
                      <a:round/>
                      <a:headEnd type="none" w="med" len="med"/>
                      <a:tailEnd type="none" w="med" len="med"/>
                    </a:lnL>
                    <a:lnR w="12700" cap="flat" cmpd="sng" algn="ctr">
                      <a:solidFill>
                        <a:srgbClr val="A86C94"/>
                      </a:solidFill>
                      <a:prstDash val="solid"/>
                      <a:round/>
                      <a:headEnd type="none" w="med" len="med"/>
                      <a:tailEnd type="none" w="med" len="med"/>
                    </a:lnR>
                    <a:lnT w="12700" cap="flat" cmpd="sng" algn="ctr">
                      <a:solidFill>
                        <a:srgbClr val="00C48A"/>
                      </a:solidFill>
                      <a:prstDash val="solid"/>
                      <a:round/>
                      <a:headEnd type="none" w="med" len="med"/>
                      <a:tailEnd type="none" w="med" len="med"/>
                    </a:lnT>
                    <a:lnB w="12700" cap="flat" cmpd="sng" algn="ctr">
                      <a:solidFill>
                        <a:srgbClr val="8080BC"/>
                      </a:solidFill>
                      <a:prstDash val="solid"/>
                      <a:round/>
                      <a:headEnd type="none" w="med" len="med"/>
                      <a:tailEnd type="none" w="med" len="med"/>
                    </a:lnB>
                    <a:solidFill>
                      <a:srgbClr val="FFFFFF"/>
                    </a:solidFill>
                  </a:tcPr>
                </a:tc>
                <a:tc>
                  <a:txBody>
                    <a:bodyPr/>
                    <a:lstStyle/>
                    <a:p>
                      <a:pPr algn="l"/>
                      <a:r>
                        <a:rPr lang="en-US" sz="1100" b="0">
                          <a:effectLst/>
                          <a:latin typeface="Arial Black" pitchFamily="34" charset="0"/>
                        </a:rPr>
                        <a:t>Non-uniform nutrient supply</a:t>
                      </a:r>
                    </a:p>
                  </a:txBody>
                  <a:tcPr marL="54743" marR="54743" marT="54743" marB="54743" anchor="ctr">
                    <a:lnL w="12700" cap="flat" cmpd="sng" algn="ctr">
                      <a:solidFill>
                        <a:srgbClr val="A86C94"/>
                      </a:solidFill>
                      <a:prstDash val="solid"/>
                      <a:round/>
                      <a:headEnd type="none" w="med" len="med"/>
                      <a:tailEnd type="none" w="med" len="med"/>
                    </a:lnL>
                    <a:lnR w="9525" cap="flat" cmpd="sng" algn="ctr">
                      <a:solidFill>
                        <a:srgbClr val="A86C94"/>
                      </a:solidFill>
                      <a:prstDash val="solid"/>
                      <a:round/>
                      <a:headEnd type="none" w="med" len="med"/>
                      <a:tailEnd type="none" w="med" len="med"/>
                    </a:lnR>
                    <a:lnT w="12700" cap="flat" cmpd="sng" algn="ctr">
                      <a:solidFill>
                        <a:srgbClr val="50C48A"/>
                      </a:solidFill>
                      <a:prstDash val="solid"/>
                      <a:round/>
                      <a:headEnd type="none" w="med" len="med"/>
                      <a:tailEnd type="none" w="med" len="med"/>
                    </a:lnT>
                    <a:lnB w="12700" cap="flat" cmpd="sng" algn="ctr">
                      <a:solidFill>
                        <a:srgbClr val="50E396"/>
                      </a:solidFill>
                      <a:prstDash val="solid"/>
                      <a:round/>
                      <a:headEnd type="none" w="med" len="med"/>
                      <a:tailEnd type="none" w="med" len="med"/>
                    </a:lnB>
                    <a:solidFill>
                      <a:srgbClr val="FFFFFF"/>
                    </a:solidFill>
                  </a:tcPr>
                </a:tc>
              </a:tr>
              <a:tr h="277126">
                <a:tc vMerge="1">
                  <a:txBody>
                    <a:bodyPr/>
                    <a:lstStyle/>
                    <a:p>
                      <a:endParaRPr lang="en-US"/>
                    </a:p>
                  </a:txBody>
                  <a:tcPr/>
                </a:tc>
                <a:tc>
                  <a:txBody>
                    <a:bodyPr/>
                    <a:lstStyle/>
                    <a:p>
                      <a:pPr algn="l"/>
                      <a:r>
                        <a:rPr lang="en-US" sz="1100" b="0">
                          <a:effectLst/>
                          <a:latin typeface="Arial Black" pitchFamily="34" charset="0"/>
                        </a:rPr>
                        <a:t>Insufficient mixing</a:t>
                      </a:r>
                    </a:p>
                  </a:txBody>
                  <a:tcPr marL="54743" marR="54743" marT="54743" marB="54743" anchor="ctr">
                    <a:lnL w="12700" cap="flat" cmpd="sng" algn="ctr">
                      <a:solidFill>
                        <a:srgbClr val="50E396"/>
                      </a:solidFill>
                      <a:prstDash val="solid"/>
                      <a:round/>
                      <a:headEnd type="none" w="med" len="med"/>
                      <a:tailEnd type="none" w="med" len="med"/>
                    </a:lnL>
                    <a:lnR w="9525" cap="flat" cmpd="sng" algn="ctr">
                      <a:solidFill>
                        <a:srgbClr val="50E396"/>
                      </a:solidFill>
                      <a:prstDash val="solid"/>
                      <a:round/>
                      <a:headEnd type="none" w="med" len="med"/>
                      <a:tailEnd type="none" w="med" len="med"/>
                    </a:lnR>
                    <a:lnT w="12700" cap="flat" cmpd="sng" algn="ctr">
                      <a:solidFill>
                        <a:srgbClr val="50E396"/>
                      </a:solidFill>
                      <a:prstDash val="solid"/>
                      <a:round/>
                      <a:headEnd type="none" w="med" len="med"/>
                      <a:tailEnd type="none" w="med" len="med"/>
                    </a:lnT>
                    <a:lnB w="12700" cap="flat" cmpd="sng" algn="ctr">
                      <a:solidFill>
                        <a:srgbClr val="80E796"/>
                      </a:solidFill>
                      <a:prstDash val="solid"/>
                      <a:round/>
                      <a:headEnd type="none" w="med" len="med"/>
                      <a:tailEnd type="none" w="med" len="med"/>
                    </a:lnB>
                    <a:solidFill>
                      <a:srgbClr val="FFFFFF"/>
                    </a:solidFill>
                  </a:tcPr>
                </a:tc>
              </a:tr>
              <a:tr h="277126">
                <a:tc vMerge="1">
                  <a:txBody>
                    <a:bodyPr/>
                    <a:lstStyle/>
                    <a:p>
                      <a:endParaRPr lang="en-US"/>
                    </a:p>
                  </a:txBody>
                  <a:tcPr/>
                </a:tc>
                <a:tc>
                  <a:txBody>
                    <a:bodyPr/>
                    <a:lstStyle/>
                    <a:p>
                      <a:pPr algn="l"/>
                      <a:r>
                        <a:rPr lang="en-US" sz="1100" b="0">
                          <a:effectLst/>
                          <a:latin typeface="Arial Black" pitchFamily="34" charset="0"/>
                        </a:rPr>
                        <a:t>High viscosity can limit bulk circulation</a:t>
                      </a:r>
                    </a:p>
                  </a:txBody>
                  <a:tcPr marL="54743" marR="54743" marT="54743" marB="54743" anchor="ctr">
                    <a:lnL w="12700" cap="flat" cmpd="sng" algn="ctr">
                      <a:solidFill>
                        <a:srgbClr val="80E796"/>
                      </a:solidFill>
                      <a:prstDash val="solid"/>
                      <a:round/>
                      <a:headEnd type="none" w="med" len="med"/>
                      <a:tailEnd type="none" w="med" len="med"/>
                    </a:lnL>
                    <a:lnR w="9525" cap="flat" cmpd="sng" algn="ctr">
                      <a:solidFill>
                        <a:srgbClr val="80E796"/>
                      </a:solidFill>
                      <a:prstDash val="solid"/>
                      <a:round/>
                      <a:headEnd type="none" w="med" len="med"/>
                      <a:tailEnd type="none" w="med" len="med"/>
                    </a:lnR>
                    <a:lnT w="12700" cap="flat" cmpd="sng" algn="ctr">
                      <a:solidFill>
                        <a:srgbClr val="80E796"/>
                      </a:solidFill>
                      <a:prstDash val="solid"/>
                      <a:round/>
                      <a:headEnd type="none" w="med" len="med"/>
                      <a:tailEnd type="none" w="med" len="med"/>
                    </a:lnT>
                    <a:lnB w="12700" cap="flat" cmpd="sng" algn="ctr">
                      <a:solidFill>
                        <a:srgbClr val="2881BC"/>
                      </a:solidFill>
                      <a:prstDash val="solid"/>
                      <a:round/>
                      <a:headEnd type="none" w="med" len="med"/>
                      <a:tailEnd type="none" w="med" len="med"/>
                    </a:lnB>
                    <a:solidFill>
                      <a:srgbClr val="FFFFFF"/>
                    </a:solidFill>
                  </a:tcPr>
                </a:tc>
              </a:tr>
              <a:tr h="277126">
                <a:tc rowSpan="4">
                  <a:txBody>
                    <a:bodyPr/>
                    <a:lstStyle/>
                    <a:p>
                      <a:pPr algn="l"/>
                      <a:r>
                        <a:rPr lang="en-US" sz="1100" b="0">
                          <a:effectLst/>
                          <a:latin typeface="Arial Black" pitchFamily="34" charset="0"/>
                        </a:rPr>
                        <a:t>Fluid bed fermentor</a:t>
                      </a:r>
                    </a:p>
                  </a:txBody>
                  <a:tcPr marL="54743" marR="54743" marT="54743" marB="54743" anchor="ctr">
                    <a:lnL w="12700" cap="flat" cmpd="sng" algn="ctr">
                      <a:solidFill>
                        <a:srgbClr val="8080BC"/>
                      </a:solidFill>
                      <a:prstDash val="solid"/>
                      <a:round/>
                      <a:headEnd type="none" w="med" len="med"/>
                      <a:tailEnd type="none" w="med" len="med"/>
                    </a:lnL>
                    <a:lnR w="12700" cap="flat" cmpd="sng" algn="ctr">
                      <a:solidFill>
                        <a:srgbClr val="2881BC"/>
                      </a:solidFill>
                      <a:prstDash val="solid"/>
                      <a:round/>
                      <a:headEnd type="none" w="med" len="med"/>
                      <a:tailEnd type="none" w="med" len="med"/>
                    </a:lnR>
                    <a:lnT w="12700" cap="flat" cmpd="sng" algn="ctr">
                      <a:solidFill>
                        <a:srgbClr val="8080BC"/>
                      </a:solidFill>
                      <a:prstDash val="solid"/>
                      <a:round/>
                      <a:headEnd type="none" w="med" len="med"/>
                      <a:tailEnd type="none" w="med" len="med"/>
                    </a:lnT>
                    <a:lnB w="12700" cap="flat" cmpd="sng" algn="ctr">
                      <a:solidFill>
                        <a:srgbClr val="D0E9BE"/>
                      </a:solidFill>
                      <a:prstDash val="solid"/>
                      <a:round/>
                      <a:headEnd type="none" w="med" len="med"/>
                      <a:tailEnd type="none" w="med" len="med"/>
                    </a:lnB>
                    <a:solidFill>
                      <a:srgbClr val="FFFFFF"/>
                    </a:solidFill>
                  </a:tcPr>
                </a:tc>
                <a:tc>
                  <a:txBody>
                    <a:bodyPr/>
                    <a:lstStyle/>
                    <a:p>
                      <a:pPr algn="l"/>
                      <a:r>
                        <a:rPr lang="en-US" sz="1100" b="0">
                          <a:effectLst/>
                          <a:latin typeface="Arial Black" pitchFamily="34" charset="0"/>
                        </a:rPr>
                        <a:t>Particle (breakup) is common</a:t>
                      </a:r>
                    </a:p>
                  </a:txBody>
                  <a:tcPr marL="54743" marR="54743" marT="54743" marB="54743" anchor="ctr">
                    <a:lnL w="12700" cap="flat" cmpd="sng" algn="ctr">
                      <a:solidFill>
                        <a:srgbClr val="2881BC"/>
                      </a:solidFill>
                      <a:prstDash val="solid"/>
                      <a:round/>
                      <a:headEnd type="none" w="med" len="med"/>
                      <a:tailEnd type="none" w="med" len="med"/>
                    </a:lnL>
                    <a:lnR w="9525" cap="flat" cmpd="sng" algn="ctr">
                      <a:solidFill>
                        <a:srgbClr val="2881BC"/>
                      </a:solidFill>
                      <a:prstDash val="solid"/>
                      <a:round/>
                      <a:headEnd type="none" w="med" len="med"/>
                      <a:tailEnd type="none" w="med" len="med"/>
                    </a:lnR>
                    <a:lnT w="12700" cap="flat" cmpd="sng" algn="ctr">
                      <a:solidFill>
                        <a:srgbClr val="2881BC"/>
                      </a:solidFill>
                      <a:prstDash val="solid"/>
                      <a:round/>
                      <a:headEnd type="none" w="med" len="med"/>
                      <a:tailEnd type="none" w="med" len="med"/>
                    </a:lnT>
                    <a:lnB w="12700" cap="flat" cmpd="sng" algn="ctr">
                      <a:solidFill>
                        <a:srgbClr val="8086BC"/>
                      </a:solidFill>
                      <a:prstDash val="solid"/>
                      <a:round/>
                      <a:headEnd type="none" w="med" len="med"/>
                      <a:tailEnd type="none" w="med" len="med"/>
                    </a:lnB>
                    <a:solidFill>
                      <a:srgbClr val="FFFFFF"/>
                    </a:solidFill>
                  </a:tcPr>
                </a:tc>
              </a:tr>
              <a:tr h="277126">
                <a:tc vMerge="1">
                  <a:txBody>
                    <a:bodyPr/>
                    <a:lstStyle/>
                    <a:p>
                      <a:endParaRPr lang="en-US"/>
                    </a:p>
                  </a:txBody>
                  <a:tcPr/>
                </a:tc>
                <a:tc>
                  <a:txBody>
                    <a:bodyPr/>
                    <a:lstStyle/>
                    <a:p>
                      <a:pPr algn="l"/>
                      <a:r>
                        <a:rPr lang="en-US" sz="1100" b="0">
                          <a:effectLst/>
                          <a:latin typeface="Arial Black" pitchFamily="34" charset="0"/>
                        </a:rPr>
                        <a:t>Increased reactor vessel size</a:t>
                      </a:r>
                    </a:p>
                  </a:txBody>
                  <a:tcPr marL="54743" marR="54743" marT="54743" marB="54743" anchor="ctr">
                    <a:lnL w="12700" cap="flat" cmpd="sng" algn="ctr">
                      <a:solidFill>
                        <a:srgbClr val="8086BC"/>
                      </a:solidFill>
                      <a:prstDash val="solid"/>
                      <a:round/>
                      <a:headEnd type="none" w="med" len="med"/>
                      <a:tailEnd type="none" w="med" len="med"/>
                    </a:lnL>
                    <a:lnR w="9525" cap="flat" cmpd="sng" algn="ctr">
                      <a:solidFill>
                        <a:srgbClr val="8086BC"/>
                      </a:solidFill>
                      <a:prstDash val="solid"/>
                      <a:round/>
                      <a:headEnd type="none" w="med" len="med"/>
                      <a:tailEnd type="none" w="med" len="med"/>
                    </a:lnR>
                    <a:lnT w="12700" cap="flat" cmpd="sng" algn="ctr">
                      <a:solidFill>
                        <a:srgbClr val="8086BC"/>
                      </a:solidFill>
                      <a:prstDash val="solid"/>
                      <a:round/>
                      <a:headEnd type="none" w="med" len="med"/>
                      <a:tailEnd type="none" w="med" len="med"/>
                    </a:lnT>
                    <a:lnB w="12700" cap="flat" cmpd="sng" algn="ctr">
                      <a:solidFill>
                        <a:srgbClr val="28C18A"/>
                      </a:solidFill>
                      <a:prstDash val="solid"/>
                      <a:round/>
                      <a:headEnd type="none" w="med" len="med"/>
                      <a:tailEnd type="none" w="med" len="med"/>
                    </a:lnB>
                    <a:solidFill>
                      <a:srgbClr val="FFFFFF"/>
                    </a:solidFill>
                  </a:tcPr>
                </a:tc>
              </a:tr>
              <a:tr h="444766">
                <a:tc vMerge="1">
                  <a:txBody>
                    <a:bodyPr/>
                    <a:lstStyle/>
                    <a:p>
                      <a:endParaRPr lang="en-US"/>
                    </a:p>
                  </a:txBody>
                  <a:tcPr/>
                </a:tc>
                <a:tc>
                  <a:txBody>
                    <a:bodyPr/>
                    <a:lstStyle/>
                    <a:p>
                      <a:pPr algn="l"/>
                      <a:r>
                        <a:rPr lang="en-US" sz="1100" b="0">
                          <a:effectLst/>
                          <a:latin typeface="Arial Black" pitchFamily="34" charset="0"/>
                        </a:rPr>
                        <a:t>Bubbling beds of fine particles are difficult to predict and are less efficient.</a:t>
                      </a:r>
                    </a:p>
                  </a:txBody>
                  <a:tcPr marL="54743" marR="54743" marT="54743" marB="54743" anchor="ctr">
                    <a:lnL w="12700" cap="flat" cmpd="sng" algn="ctr">
                      <a:solidFill>
                        <a:srgbClr val="28C18A"/>
                      </a:solidFill>
                      <a:prstDash val="solid"/>
                      <a:round/>
                      <a:headEnd type="none" w="med" len="med"/>
                      <a:tailEnd type="none" w="med" len="med"/>
                    </a:lnL>
                    <a:lnR w="9525" cap="flat" cmpd="sng" algn="ctr">
                      <a:solidFill>
                        <a:srgbClr val="28C18A"/>
                      </a:solidFill>
                      <a:prstDash val="solid"/>
                      <a:round/>
                      <a:headEnd type="none" w="med" len="med"/>
                      <a:tailEnd type="none" w="med" len="med"/>
                    </a:lnR>
                    <a:lnT w="12700" cap="flat" cmpd="sng" algn="ctr">
                      <a:solidFill>
                        <a:srgbClr val="28C18A"/>
                      </a:solidFill>
                      <a:prstDash val="solid"/>
                      <a:round/>
                      <a:headEnd type="none" w="med" len="med"/>
                      <a:tailEnd type="none" w="med" len="med"/>
                    </a:lnT>
                    <a:lnB w="12700" cap="flat" cmpd="sng" algn="ctr">
                      <a:solidFill>
                        <a:srgbClr val="28E5BE"/>
                      </a:solidFill>
                      <a:prstDash val="solid"/>
                      <a:round/>
                      <a:headEnd type="none" w="med" len="med"/>
                      <a:tailEnd type="none" w="med" len="med"/>
                    </a:lnB>
                    <a:solidFill>
                      <a:srgbClr val="FFFFFF"/>
                    </a:solidFill>
                  </a:tcPr>
                </a:tc>
              </a:tr>
              <a:tr h="444766">
                <a:tc vMerge="1">
                  <a:txBody>
                    <a:bodyPr/>
                    <a:lstStyle/>
                    <a:p>
                      <a:endParaRPr lang="en-US"/>
                    </a:p>
                  </a:txBody>
                  <a:tcPr/>
                </a:tc>
                <a:tc>
                  <a:txBody>
                    <a:bodyPr/>
                    <a:lstStyle/>
                    <a:p>
                      <a:pPr algn="l"/>
                      <a:r>
                        <a:rPr lang="en-US" sz="1100" b="0">
                          <a:effectLst/>
                          <a:latin typeface="Arial Black" pitchFamily="34" charset="0"/>
                        </a:rPr>
                        <a:t>Pipe and vessel walls erode due to collisions by particles</a:t>
                      </a:r>
                    </a:p>
                  </a:txBody>
                  <a:tcPr marL="54743" marR="54743" marT="54743" marB="54743" anchor="ctr">
                    <a:lnL w="12700" cap="flat" cmpd="sng" algn="ctr">
                      <a:solidFill>
                        <a:srgbClr val="28E5BE"/>
                      </a:solidFill>
                      <a:prstDash val="solid"/>
                      <a:round/>
                      <a:headEnd type="none" w="med" len="med"/>
                      <a:tailEnd type="none" w="med" len="med"/>
                    </a:lnL>
                    <a:lnR w="9525" cap="flat" cmpd="sng" algn="ctr">
                      <a:solidFill>
                        <a:srgbClr val="28E5BE"/>
                      </a:solidFill>
                      <a:prstDash val="solid"/>
                      <a:round/>
                      <a:headEnd type="none" w="med" len="med"/>
                      <a:tailEnd type="none" w="med" len="med"/>
                    </a:lnR>
                    <a:lnT w="12700" cap="flat" cmpd="sng" algn="ctr">
                      <a:solidFill>
                        <a:srgbClr val="28E5BE"/>
                      </a:solidFill>
                      <a:prstDash val="solid"/>
                      <a:round/>
                      <a:headEnd type="none" w="med" len="med"/>
                      <a:tailEnd type="none" w="med" len="med"/>
                    </a:lnT>
                    <a:lnB w="12700" cap="flat" cmpd="sng" algn="ctr">
                      <a:solidFill>
                        <a:srgbClr val="28EABE"/>
                      </a:solidFill>
                      <a:prstDash val="solid"/>
                      <a:round/>
                      <a:headEnd type="none" w="med" len="med"/>
                      <a:tailEnd type="none" w="med" len="med"/>
                    </a:lnB>
                    <a:solidFill>
                      <a:srgbClr val="FFFFFF"/>
                    </a:solidFill>
                  </a:tcPr>
                </a:tc>
              </a:tr>
              <a:tr h="277126">
                <a:tc rowSpan="3">
                  <a:txBody>
                    <a:bodyPr/>
                    <a:lstStyle/>
                    <a:p>
                      <a:pPr algn="l"/>
                      <a:r>
                        <a:rPr lang="en-US" sz="1100" b="0" dirty="0">
                          <a:effectLst/>
                          <a:latin typeface="Arial Black" pitchFamily="34" charset="0"/>
                        </a:rPr>
                        <a:t>Packed bed bioreactor</a:t>
                      </a:r>
                    </a:p>
                  </a:txBody>
                  <a:tcPr marL="54743" marR="54743" marT="54743" marB="54743" anchor="ctr">
                    <a:lnL w="12700" cap="flat" cmpd="sng" algn="ctr">
                      <a:solidFill>
                        <a:srgbClr val="D0E9BE"/>
                      </a:solidFill>
                      <a:prstDash val="solid"/>
                      <a:round/>
                      <a:headEnd type="none" w="med" len="med"/>
                      <a:tailEnd type="none" w="med" len="med"/>
                    </a:lnL>
                    <a:lnR w="12700" cap="flat" cmpd="sng" algn="ctr">
                      <a:solidFill>
                        <a:srgbClr val="28EABE"/>
                      </a:solidFill>
                      <a:prstDash val="solid"/>
                      <a:round/>
                      <a:headEnd type="none" w="med" len="med"/>
                      <a:tailEnd type="none" w="med" len="med"/>
                    </a:lnR>
                    <a:lnT w="12700" cap="flat" cmpd="sng" algn="ctr">
                      <a:solidFill>
                        <a:srgbClr val="D0E9BE"/>
                      </a:solidFill>
                      <a:prstDash val="solid"/>
                      <a:round/>
                      <a:headEnd type="none" w="med" len="med"/>
                      <a:tailEnd type="none" w="med" len="med"/>
                    </a:lnT>
                    <a:lnB w="9525" cap="flat" cmpd="sng" algn="ctr">
                      <a:solidFill>
                        <a:srgbClr val="D0E9BE"/>
                      </a:solidFill>
                      <a:prstDash val="solid"/>
                      <a:round/>
                      <a:headEnd type="none" w="med" len="med"/>
                      <a:tailEnd type="none" w="med" len="med"/>
                    </a:lnB>
                    <a:solidFill>
                      <a:srgbClr val="FFFFFF"/>
                    </a:solidFill>
                  </a:tcPr>
                </a:tc>
                <a:tc>
                  <a:txBody>
                    <a:bodyPr/>
                    <a:lstStyle/>
                    <a:p>
                      <a:pPr algn="l"/>
                      <a:r>
                        <a:rPr lang="en-US" sz="1100" b="0">
                          <a:effectLst/>
                          <a:latin typeface="Arial Black" pitchFamily="34" charset="0"/>
                        </a:rPr>
                        <a:t>Undesired heat gradients</a:t>
                      </a:r>
                    </a:p>
                  </a:txBody>
                  <a:tcPr marL="54743" marR="54743" marT="54743" marB="54743" anchor="ctr">
                    <a:lnL w="12700" cap="flat" cmpd="sng" algn="ctr">
                      <a:solidFill>
                        <a:srgbClr val="28EABE"/>
                      </a:solidFill>
                      <a:prstDash val="solid"/>
                      <a:round/>
                      <a:headEnd type="none" w="med" len="med"/>
                      <a:tailEnd type="none" w="med" len="med"/>
                    </a:lnL>
                    <a:lnR w="9525" cap="flat" cmpd="sng" algn="ctr">
                      <a:solidFill>
                        <a:srgbClr val="28EABE"/>
                      </a:solidFill>
                      <a:prstDash val="solid"/>
                      <a:round/>
                      <a:headEnd type="none" w="med" len="med"/>
                      <a:tailEnd type="none" w="med" len="med"/>
                    </a:lnR>
                    <a:lnT w="12700" cap="flat" cmpd="sng" algn="ctr">
                      <a:solidFill>
                        <a:srgbClr val="28EABE"/>
                      </a:solidFill>
                      <a:prstDash val="solid"/>
                      <a:round/>
                      <a:headEnd type="none" w="med" len="med"/>
                      <a:tailEnd type="none" w="med" len="med"/>
                    </a:lnT>
                    <a:lnB w="12700" cap="flat" cmpd="sng" algn="ctr">
                      <a:solidFill>
                        <a:srgbClr val="28E396"/>
                      </a:solidFill>
                      <a:prstDash val="solid"/>
                      <a:round/>
                      <a:headEnd type="none" w="med" len="med"/>
                      <a:tailEnd type="none" w="med" len="med"/>
                    </a:lnB>
                    <a:solidFill>
                      <a:srgbClr val="FFFFFF"/>
                    </a:solidFill>
                  </a:tcPr>
                </a:tc>
              </a:tr>
              <a:tr h="277126">
                <a:tc vMerge="1">
                  <a:txBody>
                    <a:bodyPr/>
                    <a:lstStyle/>
                    <a:p>
                      <a:endParaRPr lang="en-US"/>
                    </a:p>
                  </a:txBody>
                  <a:tcPr/>
                </a:tc>
                <a:tc>
                  <a:txBody>
                    <a:bodyPr/>
                    <a:lstStyle/>
                    <a:p>
                      <a:pPr algn="l"/>
                      <a:r>
                        <a:rPr lang="en-US" sz="1100" b="0">
                          <a:effectLst/>
                          <a:latin typeface="Arial Black" pitchFamily="34" charset="0"/>
                        </a:rPr>
                        <a:t>Poor temperature control</a:t>
                      </a:r>
                    </a:p>
                  </a:txBody>
                  <a:tcPr marL="54743" marR="54743" marT="54743" marB="54743" anchor="ctr">
                    <a:lnL w="12700" cap="flat" cmpd="sng" algn="ctr">
                      <a:solidFill>
                        <a:srgbClr val="28E396"/>
                      </a:solidFill>
                      <a:prstDash val="solid"/>
                      <a:round/>
                      <a:headEnd type="none" w="med" len="med"/>
                      <a:tailEnd type="none" w="med" len="med"/>
                    </a:lnL>
                    <a:lnR w="9525" cap="flat" cmpd="sng" algn="ctr">
                      <a:solidFill>
                        <a:srgbClr val="28E396"/>
                      </a:solidFill>
                      <a:prstDash val="solid"/>
                      <a:round/>
                      <a:headEnd type="none" w="med" len="med"/>
                      <a:tailEnd type="none" w="med" len="med"/>
                    </a:lnR>
                    <a:lnT w="12700" cap="flat" cmpd="sng" algn="ctr">
                      <a:solidFill>
                        <a:srgbClr val="28E396"/>
                      </a:solidFill>
                      <a:prstDash val="solid"/>
                      <a:round/>
                      <a:headEnd type="none" w="med" len="med"/>
                      <a:tailEnd type="none" w="med" len="med"/>
                    </a:lnT>
                    <a:lnB w="12700" cap="flat" cmpd="sng" algn="ctr">
                      <a:solidFill>
                        <a:srgbClr val="2872C1"/>
                      </a:solidFill>
                      <a:prstDash val="solid"/>
                      <a:round/>
                      <a:headEnd type="none" w="med" len="med"/>
                      <a:tailEnd type="none" w="med" len="med"/>
                    </a:lnB>
                    <a:solidFill>
                      <a:srgbClr val="FFFFFF"/>
                    </a:solidFill>
                  </a:tcPr>
                </a:tc>
              </a:tr>
              <a:tr h="277126">
                <a:tc vMerge="1">
                  <a:txBody>
                    <a:bodyPr/>
                    <a:lstStyle/>
                    <a:p>
                      <a:endParaRPr lang="en-US"/>
                    </a:p>
                  </a:txBody>
                  <a:tcPr/>
                </a:tc>
                <a:tc>
                  <a:txBody>
                    <a:bodyPr/>
                    <a:lstStyle/>
                    <a:p>
                      <a:pPr algn="l"/>
                      <a:r>
                        <a:rPr lang="en-US" sz="1100" b="0" dirty="0">
                          <a:effectLst/>
                          <a:latin typeface="Arial Black" pitchFamily="34" charset="0"/>
                        </a:rPr>
                        <a:t>Difficult to replace the catalyst </a:t>
                      </a:r>
                    </a:p>
                  </a:txBody>
                  <a:tcPr marL="54743" marR="54743" marT="54743" marB="54743" anchor="ctr">
                    <a:lnL w="12700" cap="flat" cmpd="sng" algn="ctr">
                      <a:solidFill>
                        <a:srgbClr val="2872C1"/>
                      </a:solidFill>
                      <a:prstDash val="solid"/>
                      <a:round/>
                      <a:headEnd type="none" w="med" len="med"/>
                      <a:tailEnd type="none" w="med" len="med"/>
                    </a:lnL>
                    <a:lnR w="9525" cap="flat" cmpd="sng" algn="ctr">
                      <a:solidFill>
                        <a:srgbClr val="2872C1"/>
                      </a:solidFill>
                      <a:prstDash val="solid"/>
                      <a:round/>
                      <a:headEnd type="none" w="med" len="med"/>
                      <a:tailEnd type="none" w="med" len="med"/>
                    </a:lnR>
                    <a:lnT w="12700" cap="flat" cmpd="sng" algn="ctr">
                      <a:solidFill>
                        <a:srgbClr val="2872C1"/>
                      </a:solidFill>
                      <a:prstDash val="solid"/>
                      <a:round/>
                      <a:headEnd type="none" w="med" len="med"/>
                      <a:tailEnd type="none" w="med" len="med"/>
                    </a:lnT>
                    <a:lnB w="9525" cap="flat" cmpd="sng" algn="ctr">
                      <a:solidFill>
                        <a:srgbClr val="2872C1"/>
                      </a:solidFill>
                      <a:prstDash val="solid"/>
                      <a:round/>
                      <a:headEnd type="none" w="med" len="med"/>
                      <a:tailEnd type="none" w="med" len="med"/>
                    </a:lnB>
                    <a:solidFill>
                      <a:srgbClr val="FFFFFF"/>
                    </a:solidFill>
                  </a:tcPr>
                </a:tc>
              </a:tr>
            </a:tbl>
          </a:graphicData>
        </a:graphic>
      </p:graphicFrame>
      <p:sp>
        <p:nvSpPr>
          <p:cNvPr id="4" name="TextBox 3"/>
          <p:cNvSpPr txBox="1"/>
          <p:nvPr/>
        </p:nvSpPr>
        <p:spPr>
          <a:xfrm>
            <a:off x="2926080" y="26616"/>
            <a:ext cx="3422412" cy="369332"/>
          </a:xfrm>
          <a:prstGeom prst="rect">
            <a:avLst/>
          </a:prstGeom>
          <a:noFill/>
        </p:spPr>
        <p:txBody>
          <a:bodyPr wrap="none" rtlCol="0">
            <a:spAutoFit/>
          </a:bodyPr>
          <a:lstStyle/>
          <a:p>
            <a:r>
              <a:rPr lang="en-US" dirty="0" smtClean="0">
                <a:latin typeface="Arial Black" pitchFamily="34" charset="0"/>
              </a:rPr>
              <a:t>Limitations of </a:t>
            </a:r>
            <a:r>
              <a:rPr lang="en-US" dirty="0" err="1" smtClean="0">
                <a:latin typeface="Arial Black" pitchFamily="34" charset="0"/>
              </a:rPr>
              <a:t>Biorectors</a:t>
            </a:r>
            <a:r>
              <a:rPr lang="en-US" dirty="0" smtClean="0">
                <a:latin typeface="Arial Black" pitchFamily="34" charset="0"/>
              </a:rPr>
              <a:t>:</a:t>
            </a:r>
            <a:endParaRPr lang="en-US" dirty="0">
              <a:latin typeface="Arial Black" pitchFamily="34" charset="0"/>
            </a:endParaRPr>
          </a:p>
        </p:txBody>
      </p:sp>
    </p:spTree>
    <p:extLst>
      <p:ext uri="{BB962C8B-B14F-4D97-AF65-F5344CB8AC3E}">
        <p14:creationId xmlns:p14="http://schemas.microsoft.com/office/powerpoint/2010/main" val="3895103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6632" y="2110085"/>
            <a:ext cx="363073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896727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085" y="133349"/>
            <a:ext cx="4093315" cy="487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890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85750"/>
            <a:ext cx="8001000" cy="4801314"/>
          </a:xfrm>
          <a:prstGeom prst="rect">
            <a:avLst/>
          </a:prstGeom>
        </p:spPr>
        <p:txBody>
          <a:bodyPr wrap="square">
            <a:spAutoFit/>
          </a:bodyPr>
          <a:lstStyle/>
          <a:p>
            <a:r>
              <a:rPr lang="en-US" b="1" dirty="0">
                <a:solidFill>
                  <a:srgbClr val="000000"/>
                </a:solidFill>
                <a:latin typeface="-apple-system"/>
              </a:rPr>
              <a:t>Bioreactor </a:t>
            </a:r>
            <a:r>
              <a:rPr lang="en-US" b="1" dirty="0" smtClean="0">
                <a:solidFill>
                  <a:srgbClr val="000000"/>
                </a:solidFill>
                <a:latin typeface="-apple-system"/>
              </a:rPr>
              <a:t>Principle:</a:t>
            </a:r>
          </a:p>
          <a:p>
            <a:endParaRPr lang="en-US" dirty="0">
              <a:solidFill>
                <a:srgbClr val="000000"/>
              </a:solidFill>
              <a:latin typeface="-apple-system"/>
            </a:endParaRPr>
          </a:p>
          <a:p>
            <a:pPr>
              <a:buFont typeface="Arial"/>
              <a:buChar char="•"/>
            </a:pPr>
            <a:r>
              <a:rPr lang="en-US" dirty="0">
                <a:solidFill>
                  <a:srgbClr val="000000"/>
                </a:solidFill>
                <a:latin typeface="-apple-system"/>
              </a:rPr>
              <a:t>The bioreactor is the heart of any biochemical process as it provides an environment for microorganisms to obtain optimal growth and produce metabolites for the biotransformation and bioconversion of substrates into desirable products</a:t>
            </a:r>
            <a:r>
              <a:rPr lang="en-US" dirty="0" smtClean="0">
                <a:solidFill>
                  <a:srgbClr val="000000"/>
                </a:solidFill>
                <a:latin typeface="-apple-system"/>
              </a:rPr>
              <a:t>.</a:t>
            </a:r>
          </a:p>
          <a:p>
            <a:endParaRPr lang="en-US" dirty="0">
              <a:solidFill>
                <a:srgbClr val="000000"/>
              </a:solidFill>
              <a:latin typeface="-apple-system"/>
            </a:endParaRPr>
          </a:p>
          <a:p>
            <a:pPr>
              <a:buFont typeface="Arial"/>
              <a:buChar char="•"/>
            </a:pPr>
            <a:r>
              <a:rPr lang="en-US" dirty="0">
                <a:solidFill>
                  <a:srgbClr val="000000"/>
                </a:solidFill>
                <a:latin typeface="-apple-system"/>
              </a:rPr>
              <a:t>The reactors can be engineered or manufactured based on the growth requirements of the organisms used. </a:t>
            </a:r>
            <a:endParaRPr lang="en-US" dirty="0" smtClean="0">
              <a:solidFill>
                <a:srgbClr val="000000"/>
              </a:solidFill>
              <a:latin typeface="-apple-system"/>
            </a:endParaRPr>
          </a:p>
          <a:p>
            <a:pPr>
              <a:buFont typeface="Arial"/>
              <a:buChar char="•"/>
            </a:pPr>
            <a:endParaRPr lang="en-US" dirty="0">
              <a:solidFill>
                <a:srgbClr val="000000"/>
              </a:solidFill>
              <a:latin typeface="-apple-system"/>
            </a:endParaRPr>
          </a:p>
          <a:p>
            <a:pPr>
              <a:buFont typeface="Arial"/>
              <a:buChar char="•"/>
            </a:pPr>
            <a:r>
              <a:rPr lang="en-US" dirty="0">
                <a:solidFill>
                  <a:srgbClr val="000000"/>
                </a:solidFill>
                <a:latin typeface="-apple-system"/>
              </a:rPr>
              <a:t>Reactors are machines that can be made to transform biological-based materials into desirable products. </a:t>
            </a:r>
            <a:endParaRPr lang="en-US" dirty="0" smtClean="0">
              <a:solidFill>
                <a:srgbClr val="000000"/>
              </a:solidFill>
              <a:latin typeface="-apple-system"/>
            </a:endParaRPr>
          </a:p>
          <a:p>
            <a:endParaRPr lang="en-US" dirty="0">
              <a:solidFill>
                <a:srgbClr val="000000"/>
              </a:solidFill>
              <a:latin typeface="-apple-system"/>
            </a:endParaRPr>
          </a:p>
          <a:p>
            <a:pPr>
              <a:buFont typeface="Arial"/>
              <a:buChar char="•"/>
            </a:pPr>
            <a:r>
              <a:rPr lang="en-US" dirty="0">
                <a:solidFill>
                  <a:srgbClr val="000000"/>
                </a:solidFill>
                <a:latin typeface="-apple-system"/>
              </a:rPr>
              <a:t>They can be used for the production of various enzymes and other bio-catalysis processes.</a:t>
            </a:r>
          </a:p>
          <a:p>
            <a:r>
              <a:rPr lang="en-US" dirty="0">
                <a:solidFill>
                  <a:srgbClr val="000000"/>
                </a:solidFill>
                <a:latin typeface="-apple-system"/>
              </a:rPr>
              <a:t/>
            </a:r>
            <a:br>
              <a:rPr lang="en-US" dirty="0">
                <a:solidFill>
                  <a:srgbClr val="000000"/>
                </a:solidFill>
                <a:latin typeface="-apple-system"/>
              </a:rPr>
            </a:br>
            <a:endParaRPr lang="en-US" dirty="0"/>
          </a:p>
        </p:txBody>
      </p:sp>
    </p:spTree>
    <p:extLst>
      <p:ext uri="{BB962C8B-B14F-4D97-AF65-F5344CB8AC3E}">
        <p14:creationId xmlns:p14="http://schemas.microsoft.com/office/powerpoint/2010/main" val="757762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33350"/>
            <a:ext cx="8610600" cy="5355312"/>
          </a:xfrm>
          <a:prstGeom prst="rect">
            <a:avLst/>
          </a:prstGeom>
        </p:spPr>
        <p:txBody>
          <a:bodyPr wrap="square">
            <a:spAutoFit/>
          </a:bodyPr>
          <a:lstStyle/>
          <a:p>
            <a:r>
              <a:rPr lang="en-US" b="1" dirty="0">
                <a:latin typeface="inherit"/>
              </a:rPr>
              <a:t>Characteristics of Ideal </a:t>
            </a:r>
            <a:r>
              <a:rPr lang="en-US" b="1" dirty="0" smtClean="0">
                <a:latin typeface="inherit"/>
              </a:rPr>
              <a:t>Bioreactor</a:t>
            </a:r>
            <a:r>
              <a:rPr lang="en-US" dirty="0" smtClean="0">
                <a:latin typeface="inherit"/>
              </a:rPr>
              <a:t>:</a:t>
            </a:r>
            <a:endParaRPr lang="en-US" dirty="0"/>
          </a:p>
          <a:p>
            <a:pPr>
              <a:buFont typeface="+mj-lt"/>
              <a:buAutoNum type="arabicPeriod"/>
            </a:pPr>
            <a:r>
              <a:rPr lang="en-US" dirty="0">
                <a:latin typeface="inherit"/>
              </a:rPr>
              <a:t>The ideal Bioreactor should be simple, easy to use and provide proper environmental conditions.</a:t>
            </a:r>
            <a:endParaRPr lang="en-US" dirty="0"/>
          </a:p>
          <a:p>
            <a:pPr>
              <a:buFont typeface="+mj-lt"/>
              <a:buAutoNum type="arabicPeriod"/>
            </a:pPr>
            <a:r>
              <a:rPr lang="en-US" dirty="0">
                <a:latin typeface="inherit"/>
              </a:rPr>
              <a:t>Keep the temperature constant and homogeneous.</a:t>
            </a:r>
            <a:endParaRPr lang="en-US" dirty="0"/>
          </a:p>
          <a:p>
            <a:pPr>
              <a:buFont typeface="+mj-lt"/>
              <a:buAutoNum type="arabicPeriod"/>
            </a:pPr>
            <a:r>
              <a:rPr lang="en-US" dirty="0">
                <a:latin typeface="inherit"/>
              </a:rPr>
              <a:t>Minimize nutrient concentration gradients.</a:t>
            </a:r>
            <a:endParaRPr lang="en-US" dirty="0"/>
          </a:p>
          <a:p>
            <a:pPr>
              <a:buFont typeface="+mj-lt"/>
              <a:buAutoNum type="arabicPeriod"/>
            </a:pPr>
            <a:r>
              <a:rPr lang="en-US" dirty="0">
                <a:latin typeface="inherit"/>
              </a:rPr>
              <a:t>Prevent sedimentation and flocculation.</a:t>
            </a:r>
            <a:endParaRPr lang="en-US" dirty="0"/>
          </a:p>
          <a:p>
            <a:pPr>
              <a:buFont typeface="+mj-lt"/>
              <a:buAutoNum type="arabicPeriod"/>
            </a:pPr>
            <a:r>
              <a:rPr lang="en-US" dirty="0">
                <a:latin typeface="inherit"/>
              </a:rPr>
              <a:t>Keep the culture pure without contamination.</a:t>
            </a:r>
            <a:endParaRPr lang="en-US" dirty="0"/>
          </a:p>
          <a:p>
            <a:pPr>
              <a:buFont typeface="+mj-lt"/>
              <a:buAutoNum type="arabicPeriod"/>
            </a:pPr>
            <a:r>
              <a:rPr lang="en-US" dirty="0">
                <a:latin typeface="inherit"/>
              </a:rPr>
              <a:t>Maintain an aseptic environment.</a:t>
            </a:r>
            <a:endParaRPr lang="en-US" dirty="0"/>
          </a:p>
          <a:p>
            <a:pPr>
              <a:buFont typeface="+mj-lt"/>
              <a:buAutoNum type="arabicPeriod"/>
            </a:pPr>
            <a:r>
              <a:rPr lang="en-US" dirty="0">
                <a:latin typeface="inherit"/>
              </a:rPr>
              <a:t>Maximize performance and production.</a:t>
            </a:r>
            <a:endParaRPr lang="en-US" dirty="0"/>
          </a:p>
          <a:p>
            <a:pPr>
              <a:buFont typeface="+mj-lt"/>
              <a:buAutoNum type="arabicPeriod"/>
            </a:pPr>
            <a:r>
              <a:rPr lang="en-US" dirty="0">
                <a:latin typeface="inherit"/>
              </a:rPr>
              <a:t>Minimize spending and production costs.</a:t>
            </a:r>
            <a:endParaRPr lang="en-US" dirty="0"/>
          </a:p>
          <a:p>
            <a:pPr>
              <a:buFont typeface="+mj-lt"/>
              <a:buAutoNum type="arabicPeriod"/>
            </a:pPr>
            <a:r>
              <a:rPr lang="en-US" dirty="0">
                <a:latin typeface="inherit"/>
              </a:rPr>
              <a:t>It should Minimize the time.</a:t>
            </a:r>
            <a:endParaRPr lang="en-US" dirty="0"/>
          </a:p>
          <a:p>
            <a:pPr>
              <a:buFont typeface="+mj-lt"/>
              <a:buAutoNum type="arabicPeriod"/>
            </a:pPr>
            <a:r>
              <a:rPr lang="en-US" dirty="0"/>
              <a:t>The bioreactor must be designed to prevent the entry of contaminating organisms and to contain the desired organisms.</a:t>
            </a:r>
          </a:p>
          <a:p>
            <a:pPr>
              <a:buFont typeface="+mj-lt"/>
              <a:buAutoNum type="arabicPeriod"/>
            </a:pPr>
            <a:r>
              <a:rPr lang="en-US" dirty="0"/>
              <a:t>Bioreactors must resist corrosion, and sterilization pressure and meet the demands of the cultivation of different types of microorganisms.</a:t>
            </a:r>
          </a:p>
          <a:p>
            <a:pPr>
              <a:buFont typeface="+mj-lt"/>
              <a:buAutoNum type="arabicPeriod"/>
            </a:pPr>
            <a:r>
              <a:rPr lang="en-US" dirty="0"/>
              <a:t>A good Bioreactor must Control temperature, agitation, pH, and dissolved oxygen of the culture medium necessary to optimize the multiplication of microorganisms.</a:t>
            </a:r>
          </a:p>
          <a:p>
            <a:r>
              <a:rPr lang="en-US" dirty="0"/>
              <a:t/>
            </a:r>
            <a:br>
              <a:rPr lang="en-US" dirty="0"/>
            </a:br>
            <a:endParaRPr lang="en-US" dirty="0"/>
          </a:p>
        </p:txBody>
      </p:sp>
    </p:spTree>
    <p:extLst>
      <p:ext uri="{BB962C8B-B14F-4D97-AF65-F5344CB8AC3E}">
        <p14:creationId xmlns:p14="http://schemas.microsoft.com/office/powerpoint/2010/main" val="3161384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38150"/>
            <a:ext cx="8077200" cy="3970318"/>
          </a:xfrm>
          <a:prstGeom prst="rect">
            <a:avLst/>
          </a:prstGeom>
        </p:spPr>
        <p:txBody>
          <a:bodyPr wrap="square">
            <a:spAutoFit/>
          </a:bodyPr>
          <a:lstStyle/>
          <a:p>
            <a:r>
              <a:rPr lang="en-US" b="1" dirty="0">
                <a:solidFill>
                  <a:srgbClr val="000000"/>
                </a:solidFill>
                <a:latin typeface="-apple-system"/>
              </a:rPr>
              <a:t>Bioreactor </a:t>
            </a:r>
            <a:r>
              <a:rPr lang="en-US" b="1" dirty="0" smtClean="0">
                <a:solidFill>
                  <a:srgbClr val="000000"/>
                </a:solidFill>
                <a:latin typeface="-apple-system"/>
              </a:rPr>
              <a:t>Design:</a:t>
            </a:r>
          </a:p>
          <a:p>
            <a:endParaRPr lang="en-US" dirty="0">
              <a:solidFill>
                <a:srgbClr val="000000"/>
              </a:solidFill>
              <a:latin typeface="-apple-system"/>
            </a:endParaRPr>
          </a:p>
          <a:p>
            <a:pPr>
              <a:buFont typeface="Arial"/>
              <a:buChar char="•"/>
            </a:pPr>
            <a:r>
              <a:rPr lang="en-US" dirty="0">
                <a:solidFill>
                  <a:srgbClr val="000000"/>
                </a:solidFill>
                <a:latin typeface="-apple-system"/>
              </a:rPr>
              <a:t>The design and mode of operation of a bioreactor are based on the production of an organism, optimum conditions required for desired product formation, product value, and its scale of production</a:t>
            </a:r>
            <a:r>
              <a:rPr lang="en-US" dirty="0" smtClean="0">
                <a:solidFill>
                  <a:srgbClr val="000000"/>
                </a:solidFill>
                <a:latin typeface="-apple-system"/>
              </a:rPr>
              <a:t>.</a:t>
            </a:r>
          </a:p>
          <a:p>
            <a:endParaRPr lang="en-US" dirty="0">
              <a:solidFill>
                <a:srgbClr val="000000"/>
              </a:solidFill>
              <a:latin typeface="-apple-system"/>
            </a:endParaRPr>
          </a:p>
          <a:p>
            <a:pPr>
              <a:buFont typeface="Arial"/>
              <a:buChar char="•"/>
            </a:pPr>
            <a:r>
              <a:rPr lang="en-US" dirty="0">
                <a:solidFill>
                  <a:srgbClr val="000000"/>
                </a:solidFill>
                <a:latin typeface="-apple-system"/>
              </a:rPr>
              <a:t>A good bioreactor design will help to improve productivity and provide higher quality products at lower prices</a:t>
            </a:r>
            <a:r>
              <a:rPr lang="en-US" dirty="0" smtClean="0">
                <a:solidFill>
                  <a:srgbClr val="000000"/>
                </a:solidFill>
                <a:latin typeface="-apple-system"/>
              </a:rPr>
              <a:t>.</a:t>
            </a:r>
          </a:p>
          <a:p>
            <a:endParaRPr lang="en-US" dirty="0">
              <a:solidFill>
                <a:srgbClr val="000000"/>
              </a:solidFill>
              <a:latin typeface="-apple-system"/>
            </a:endParaRPr>
          </a:p>
          <a:p>
            <a:pPr>
              <a:buFont typeface="Arial"/>
              <a:buChar char="•"/>
            </a:pPr>
            <a:r>
              <a:rPr lang="en-US" dirty="0">
                <a:solidFill>
                  <a:srgbClr val="000000"/>
                </a:solidFill>
                <a:latin typeface="-apple-system"/>
              </a:rPr>
              <a:t>A bioreactor is a device that consists of various features such as an agitator system, an oxygen delivery system, a foam control system, and a variety of other systems such as temperature &amp; pH control system, sampling ports, cleaning, and sterilization system, and lines for charging &amp; emptying the reactor</a:t>
            </a:r>
            <a:r>
              <a:rPr lang="en-US" dirty="0" smtClean="0">
                <a:solidFill>
                  <a:srgbClr val="000000"/>
                </a:solidFill>
                <a:latin typeface="-apple-system"/>
              </a:rPr>
              <a:t>.</a:t>
            </a:r>
            <a:endParaRPr lang="en-US" dirty="0">
              <a:solidFill>
                <a:srgbClr val="000000"/>
              </a:solidFill>
              <a:latin typeface="-apple-system"/>
            </a:endParaRPr>
          </a:p>
        </p:txBody>
      </p:sp>
    </p:spTree>
    <p:extLst>
      <p:ext uri="{BB962C8B-B14F-4D97-AF65-F5344CB8AC3E}">
        <p14:creationId xmlns:p14="http://schemas.microsoft.com/office/powerpoint/2010/main" val="4113148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095" y="438150"/>
            <a:ext cx="8305800" cy="4524315"/>
          </a:xfrm>
          <a:prstGeom prst="rect">
            <a:avLst/>
          </a:prstGeom>
        </p:spPr>
        <p:txBody>
          <a:bodyPr wrap="square">
            <a:spAutoFit/>
          </a:bodyPr>
          <a:lstStyle/>
          <a:p>
            <a:pPr lvl="0">
              <a:buFont typeface="Arial"/>
              <a:buChar char="•"/>
            </a:pPr>
            <a:r>
              <a:rPr lang="en-US" dirty="0">
                <a:solidFill>
                  <a:srgbClr val="000000"/>
                </a:solidFill>
                <a:latin typeface="-apple-system"/>
              </a:rPr>
              <a:t>The material used for the construction of a bioreactor must have the following important properties:</a:t>
            </a:r>
          </a:p>
          <a:p>
            <a:pPr marL="742950" lvl="1" indent="-285750">
              <a:buFont typeface="Arial"/>
              <a:buChar char="•"/>
            </a:pPr>
            <a:r>
              <a:rPr lang="en-US" dirty="0">
                <a:solidFill>
                  <a:srgbClr val="000000"/>
                </a:solidFill>
                <a:latin typeface="-apple-system"/>
              </a:rPr>
              <a:t>It should not be corrosive</a:t>
            </a:r>
            <a:r>
              <a:rPr lang="en-US" dirty="0" smtClean="0">
                <a:solidFill>
                  <a:srgbClr val="000000"/>
                </a:solidFill>
                <a:latin typeface="-apple-system"/>
              </a:rPr>
              <a:t>.</a:t>
            </a:r>
          </a:p>
          <a:p>
            <a:pPr marL="742950" lvl="1" indent="-285750">
              <a:buFont typeface="Arial"/>
              <a:buChar char="•"/>
            </a:pPr>
            <a:endParaRPr lang="en-US" dirty="0">
              <a:solidFill>
                <a:srgbClr val="000000"/>
              </a:solidFill>
              <a:latin typeface="-apple-system"/>
            </a:endParaRPr>
          </a:p>
          <a:p>
            <a:pPr marL="742950" lvl="1" indent="-285750">
              <a:buFont typeface="Arial"/>
              <a:buChar char="•"/>
            </a:pPr>
            <a:r>
              <a:rPr lang="en-US" dirty="0">
                <a:solidFill>
                  <a:srgbClr val="000000"/>
                </a:solidFill>
                <a:latin typeface="-apple-system"/>
              </a:rPr>
              <a:t>It should not add any toxic substances to the fermentation media</a:t>
            </a:r>
            <a:r>
              <a:rPr lang="en-US" dirty="0" smtClean="0">
                <a:solidFill>
                  <a:srgbClr val="000000"/>
                </a:solidFill>
                <a:latin typeface="-apple-system"/>
              </a:rPr>
              <a:t>.</a:t>
            </a:r>
          </a:p>
          <a:p>
            <a:pPr marL="742950" lvl="1" indent="-285750">
              <a:buFont typeface="Arial"/>
              <a:buChar char="•"/>
            </a:pPr>
            <a:endParaRPr lang="en-US" dirty="0">
              <a:solidFill>
                <a:srgbClr val="000000"/>
              </a:solidFill>
              <a:latin typeface="-apple-system"/>
            </a:endParaRPr>
          </a:p>
          <a:p>
            <a:pPr marL="742950" lvl="1" indent="-285750">
              <a:buFont typeface="Arial"/>
              <a:buChar char="•"/>
            </a:pPr>
            <a:r>
              <a:rPr lang="en-US" dirty="0">
                <a:solidFill>
                  <a:srgbClr val="000000"/>
                </a:solidFill>
                <a:latin typeface="-apple-system"/>
              </a:rPr>
              <a:t>It should tolerate the steam sterilization process</a:t>
            </a:r>
            <a:r>
              <a:rPr lang="en-US" dirty="0" smtClean="0">
                <a:solidFill>
                  <a:srgbClr val="000000"/>
                </a:solidFill>
                <a:latin typeface="-apple-system"/>
              </a:rPr>
              <a:t>.</a:t>
            </a:r>
          </a:p>
          <a:p>
            <a:pPr lvl="1"/>
            <a:r>
              <a:rPr lang="en-US" dirty="0">
                <a:solidFill>
                  <a:srgbClr val="000000"/>
                </a:solidFill>
                <a:latin typeface="-apple-system"/>
              </a:rPr>
              <a:t> </a:t>
            </a:r>
          </a:p>
          <a:p>
            <a:pPr marL="742950" lvl="1" indent="-285750">
              <a:buFont typeface="Arial"/>
              <a:buChar char="•"/>
            </a:pPr>
            <a:r>
              <a:rPr lang="en-US" dirty="0">
                <a:solidFill>
                  <a:srgbClr val="000000"/>
                </a:solidFill>
                <a:latin typeface="-apple-system"/>
              </a:rPr>
              <a:t>It should be able to tolerate high pressure and resist pH changes</a:t>
            </a:r>
            <a:r>
              <a:rPr lang="en-US" dirty="0" smtClean="0">
                <a:solidFill>
                  <a:srgbClr val="000000"/>
                </a:solidFill>
                <a:latin typeface="-apple-system"/>
              </a:rPr>
              <a:t>.</a:t>
            </a:r>
          </a:p>
          <a:p>
            <a:pPr marL="742950" lvl="1" indent="-285750">
              <a:buFont typeface="Arial"/>
              <a:buChar char="•"/>
            </a:pPr>
            <a:endParaRPr lang="en-US" dirty="0">
              <a:solidFill>
                <a:srgbClr val="000000"/>
              </a:solidFill>
              <a:latin typeface="-apple-system"/>
            </a:endParaRPr>
          </a:p>
          <a:p>
            <a:pPr lvl="0">
              <a:buFont typeface="Arial"/>
              <a:buChar char="•"/>
            </a:pPr>
            <a:r>
              <a:rPr lang="en-US" dirty="0">
                <a:solidFill>
                  <a:srgbClr val="000000"/>
                </a:solidFill>
                <a:latin typeface="-apple-system"/>
              </a:rPr>
              <a:t>The sizes of the bioreactor vary widely depending on the application. </a:t>
            </a:r>
            <a:endParaRPr lang="en-US" dirty="0" smtClean="0">
              <a:solidFill>
                <a:srgbClr val="000000"/>
              </a:solidFill>
              <a:latin typeface="-apple-system"/>
            </a:endParaRPr>
          </a:p>
          <a:p>
            <a:pPr lvl="0"/>
            <a:endParaRPr lang="en-US" dirty="0">
              <a:solidFill>
                <a:srgbClr val="000000"/>
              </a:solidFill>
              <a:latin typeface="-apple-system"/>
            </a:endParaRPr>
          </a:p>
          <a:p>
            <a:pPr lvl="0">
              <a:buFont typeface="Arial"/>
              <a:buChar char="•"/>
            </a:pPr>
            <a:r>
              <a:rPr lang="en-US" dirty="0">
                <a:solidFill>
                  <a:srgbClr val="000000"/>
                </a:solidFill>
                <a:latin typeface="-apple-system"/>
              </a:rPr>
              <a:t>Some bioreactors are designed for small scale fermenters and some for large scale industrial applications from the microbial cell (few mm3) to shake flask (100-1000 ml) to the laboratory-scale fermenter (1 – 50 L) to pilot level (0.3 – 10 m3) to plant scale (2 – 500 m3) for large volume).</a:t>
            </a:r>
          </a:p>
        </p:txBody>
      </p:sp>
    </p:spTree>
    <p:extLst>
      <p:ext uri="{BB962C8B-B14F-4D97-AF65-F5344CB8AC3E}">
        <p14:creationId xmlns:p14="http://schemas.microsoft.com/office/powerpoint/2010/main" val="1080851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9593"/>
            <a:ext cx="3810000" cy="5078313"/>
          </a:xfrm>
          <a:prstGeom prst="rect">
            <a:avLst/>
          </a:prstGeom>
        </p:spPr>
        <p:txBody>
          <a:bodyPr wrap="square">
            <a:spAutoFit/>
          </a:bodyPr>
          <a:lstStyle/>
          <a:p>
            <a:r>
              <a:rPr lang="en-US" b="1" dirty="0">
                <a:solidFill>
                  <a:srgbClr val="000000"/>
                </a:solidFill>
                <a:latin typeface="-apple-system"/>
              </a:rPr>
              <a:t>Parts of the bioreactor and their function</a:t>
            </a:r>
            <a:endParaRPr lang="en-US" dirty="0">
              <a:solidFill>
                <a:srgbClr val="000000"/>
              </a:solidFill>
              <a:latin typeface="-apple-system"/>
            </a:endParaRPr>
          </a:p>
          <a:p>
            <a:pPr>
              <a:buFont typeface="Arial"/>
              <a:buChar char="•"/>
            </a:pPr>
            <a:r>
              <a:rPr lang="en-US" dirty="0">
                <a:solidFill>
                  <a:srgbClr val="000000"/>
                </a:solidFill>
                <a:latin typeface="-apple-system"/>
              </a:rPr>
              <a:t>These reactors have been designed to maintain certain parameters like flow rates, aeration, temperature, pH, foam control, and agitation rate.</a:t>
            </a:r>
          </a:p>
          <a:p>
            <a:pPr>
              <a:buFont typeface="Arial"/>
              <a:buChar char="•"/>
            </a:pPr>
            <a:r>
              <a:rPr lang="en-US" dirty="0">
                <a:solidFill>
                  <a:srgbClr val="000000"/>
                </a:solidFill>
                <a:latin typeface="-apple-system"/>
              </a:rPr>
              <a:t>The number of parameters that can be monitored and controlled is limited by the number of sensors and control elements incorporated into a given bioreactor</a:t>
            </a:r>
          </a:p>
          <a:p>
            <a:pPr>
              <a:buFont typeface="Arial"/>
              <a:buChar char="•"/>
            </a:pPr>
            <a:r>
              <a:rPr lang="en-US" dirty="0">
                <a:solidFill>
                  <a:srgbClr val="000000"/>
                </a:solidFill>
                <a:latin typeface="-apple-system"/>
              </a:rPr>
              <a:t>Other factors should be kept in mind before designing a fermenter as described below and demonstrated in the figure below.</a:t>
            </a:r>
          </a:p>
          <a:p>
            <a:r>
              <a:rPr lang="en-US" dirty="0"/>
              <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09550"/>
            <a:ext cx="4763135" cy="45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8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 y="65187"/>
            <a:ext cx="8534400" cy="5078313"/>
          </a:xfrm>
          <a:prstGeom prst="rect">
            <a:avLst/>
          </a:prstGeom>
        </p:spPr>
        <p:txBody>
          <a:bodyPr wrap="square">
            <a:spAutoFit/>
          </a:bodyPr>
          <a:lstStyle/>
          <a:p>
            <a:r>
              <a:rPr lang="en-US" b="1" dirty="0">
                <a:solidFill>
                  <a:srgbClr val="000000"/>
                </a:solidFill>
                <a:latin typeface="-apple-system"/>
              </a:rPr>
              <a:t>1. Fermenter Vessel</a:t>
            </a:r>
            <a:endParaRPr lang="en-US" dirty="0">
              <a:solidFill>
                <a:srgbClr val="000000"/>
              </a:solidFill>
              <a:latin typeface="-apple-system"/>
            </a:endParaRPr>
          </a:p>
          <a:p>
            <a:pPr>
              <a:buFont typeface="Arial"/>
              <a:buChar char="•"/>
            </a:pPr>
            <a:r>
              <a:rPr lang="en-US" dirty="0">
                <a:solidFill>
                  <a:srgbClr val="000000"/>
                </a:solidFill>
                <a:latin typeface="-apple-system"/>
              </a:rPr>
              <a:t>A fermenter is a large cylinder closed at the top and bottom connected with various pipes and valves.</a:t>
            </a:r>
          </a:p>
          <a:p>
            <a:pPr>
              <a:buFont typeface="Arial"/>
              <a:buChar char="•"/>
            </a:pPr>
            <a:r>
              <a:rPr lang="en-US" dirty="0">
                <a:solidFill>
                  <a:srgbClr val="000000"/>
                </a:solidFill>
                <a:latin typeface="-apple-system"/>
              </a:rPr>
              <a:t>The vessel is designed in such a way that it allows to work under controlled conditions. </a:t>
            </a:r>
          </a:p>
          <a:p>
            <a:pPr>
              <a:buFont typeface="Arial"/>
              <a:buChar char="•"/>
            </a:pPr>
            <a:r>
              <a:rPr lang="en-US" dirty="0">
                <a:solidFill>
                  <a:srgbClr val="000000"/>
                </a:solidFill>
                <a:latin typeface="-apple-system"/>
              </a:rPr>
              <a:t>Glass and stainless steels are two types of fermenter vessels used.</a:t>
            </a:r>
          </a:p>
          <a:p>
            <a:pPr>
              <a:buFont typeface="Arial"/>
              <a:buChar char="•"/>
            </a:pPr>
            <a:r>
              <a:rPr lang="en-US" dirty="0">
                <a:solidFill>
                  <a:srgbClr val="000000"/>
                </a:solidFill>
                <a:latin typeface="-apple-system"/>
              </a:rPr>
              <a:t>The glass vessel is usually used in small-scale industries. It is non-toxic and corrosion-proof.</a:t>
            </a:r>
          </a:p>
          <a:p>
            <a:pPr>
              <a:buFont typeface="Arial"/>
              <a:buChar char="•"/>
            </a:pPr>
            <a:r>
              <a:rPr lang="en-US" dirty="0">
                <a:solidFill>
                  <a:srgbClr val="000000"/>
                </a:solidFill>
                <a:latin typeface="-apple-system"/>
              </a:rPr>
              <a:t>Stainless steel vessel is used in large scale industries. It can resist pressure and corrosion</a:t>
            </a:r>
            <a:r>
              <a:rPr lang="en-US" dirty="0" smtClean="0">
                <a:solidFill>
                  <a:srgbClr val="000000"/>
                </a:solidFill>
                <a:latin typeface="-apple-system"/>
              </a:rPr>
              <a:t>.</a:t>
            </a:r>
          </a:p>
          <a:p>
            <a:endParaRPr lang="en-US" dirty="0">
              <a:solidFill>
                <a:srgbClr val="000000"/>
              </a:solidFill>
              <a:latin typeface="-apple-system"/>
            </a:endParaRPr>
          </a:p>
          <a:p>
            <a:r>
              <a:rPr lang="en-US" b="1" dirty="0">
                <a:solidFill>
                  <a:srgbClr val="000000"/>
                </a:solidFill>
                <a:latin typeface="-apple-system"/>
              </a:rPr>
              <a:t>2. Heating and Cooling Apparatus</a:t>
            </a:r>
            <a:endParaRPr lang="en-US" dirty="0">
              <a:solidFill>
                <a:srgbClr val="000000"/>
              </a:solidFill>
              <a:latin typeface="-apple-system"/>
            </a:endParaRPr>
          </a:p>
          <a:p>
            <a:pPr>
              <a:buFont typeface="Arial"/>
              <a:buChar char="•"/>
            </a:pPr>
            <a:r>
              <a:rPr lang="en-US" dirty="0">
                <a:solidFill>
                  <a:srgbClr val="000000"/>
                </a:solidFill>
                <a:latin typeface="-apple-system"/>
              </a:rPr>
              <a:t>The </a:t>
            </a:r>
            <a:r>
              <a:rPr lang="en-US" dirty="0" err="1">
                <a:solidFill>
                  <a:srgbClr val="000000"/>
                </a:solidFill>
                <a:latin typeface="-apple-system"/>
              </a:rPr>
              <a:t>fermentor</a:t>
            </a:r>
            <a:r>
              <a:rPr lang="en-US" dirty="0">
                <a:solidFill>
                  <a:srgbClr val="000000"/>
                </a:solidFill>
                <a:latin typeface="-apple-system"/>
              </a:rPr>
              <a:t> vessel’s exterior is fitted with a cooling jacket that seals the vessel and provides cooling water.</a:t>
            </a:r>
          </a:p>
          <a:p>
            <a:pPr>
              <a:buFont typeface="Arial"/>
              <a:buChar char="•"/>
            </a:pPr>
            <a:r>
              <a:rPr lang="en-US" dirty="0">
                <a:solidFill>
                  <a:srgbClr val="000000"/>
                </a:solidFill>
                <a:latin typeface="-apple-system"/>
              </a:rPr>
              <a:t>Thermostatically controlled baths or internal coils are generally used to provide heat while silicone jackets are used to remove excess heat.</a:t>
            </a:r>
          </a:p>
          <a:p>
            <a:pPr>
              <a:buFont typeface="Arial"/>
              <a:buChar char="•"/>
            </a:pPr>
            <a:r>
              <a:rPr lang="en-US" dirty="0">
                <a:solidFill>
                  <a:srgbClr val="000000"/>
                </a:solidFill>
                <a:latin typeface="-apple-system"/>
              </a:rPr>
              <a:t>A cooling jacket is necessary for sterilization of the nutrient medium and removal of the heat generated during fermentation in the </a:t>
            </a:r>
            <a:r>
              <a:rPr lang="en-US" dirty="0" err="1">
                <a:solidFill>
                  <a:srgbClr val="000000"/>
                </a:solidFill>
                <a:latin typeface="-apple-system"/>
              </a:rPr>
              <a:t>fermentor</a:t>
            </a:r>
            <a:r>
              <a:rPr lang="en-US" dirty="0" smtClean="0">
                <a:solidFill>
                  <a:srgbClr val="000000"/>
                </a:solidFill>
                <a:latin typeface="-apple-system"/>
              </a:rPr>
              <a:t>.</a:t>
            </a:r>
            <a:endParaRPr lang="en-US" dirty="0">
              <a:solidFill>
                <a:srgbClr val="000000"/>
              </a:solidFill>
              <a:latin typeface="-apple-system"/>
            </a:endParaRPr>
          </a:p>
        </p:txBody>
      </p:sp>
    </p:spTree>
    <p:extLst>
      <p:ext uri="{BB962C8B-B14F-4D97-AF65-F5344CB8AC3E}">
        <p14:creationId xmlns:p14="http://schemas.microsoft.com/office/powerpoint/2010/main" val="736297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1509</Words>
  <Application>Microsoft Office PowerPoint</Application>
  <PresentationFormat>On-screen Show (16:9)</PresentationFormat>
  <Paragraphs>199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BIOREACTOR (B.Sc, 6th sem(HC) /BOT-HE-6016))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11</cp:revision>
  <dcterms:created xsi:type="dcterms:W3CDTF">2006-08-16T00:00:00Z</dcterms:created>
  <dcterms:modified xsi:type="dcterms:W3CDTF">2024-02-18T14:14:21Z</dcterms:modified>
</cp:coreProperties>
</file>