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8E51-937A-4420-95B7-0030978EF61F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843D-1EB4-4C6D-BEF9-0DEE4C0A94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8E51-937A-4420-95B7-0030978EF61F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843D-1EB4-4C6D-BEF9-0DEE4C0A94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8E51-937A-4420-95B7-0030978EF61F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843D-1EB4-4C6D-BEF9-0DEE4C0A94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8E51-937A-4420-95B7-0030978EF61F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843D-1EB4-4C6D-BEF9-0DEE4C0A94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8E51-937A-4420-95B7-0030978EF61F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843D-1EB4-4C6D-BEF9-0DEE4C0A94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8E51-937A-4420-95B7-0030978EF61F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843D-1EB4-4C6D-BEF9-0DEE4C0A94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8E51-937A-4420-95B7-0030978EF61F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843D-1EB4-4C6D-BEF9-0DEE4C0A94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8E51-937A-4420-95B7-0030978EF61F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843D-1EB4-4C6D-BEF9-0DEE4C0A94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8E51-937A-4420-95B7-0030978EF61F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843D-1EB4-4C6D-BEF9-0DEE4C0A94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8E51-937A-4420-95B7-0030978EF61F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843D-1EB4-4C6D-BEF9-0DEE4C0A94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8E51-937A-4420-95B7-0030978EF61F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843D-1EB4-4C6D-BEF9-0DEE4C0A94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28E51-937A-4420-95B7-0030978EF61F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3843D-1EB4-4C6D-BEF9-0DEE4C0A94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7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3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 : NMR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en-US" smtClean="0"/>
              <a:t>FOR CLASS 6</a:t>
            </a:r>
            <a:r>
              <a:rPr lang="en-US" baseline="30000" smtClean="0"/>
              <a:t>TH</a:t>
            </a:r>
            <a:r>
              <a:rPr lang="en-US" smtClean="0"/>
              <a:t> SEMESTER</a:t>
            </a:r>
          </a:p>
          <a:p>
            <a:pPr algn="ctr">
              <a:buFont typeface="Arial" charset="0"/>
              <a:buNone/>
            </a:pPr>
            <a:r>
              <a:rPr lang="en-US" smtClean="0"/>
              <a:t>PRESENTED BY</a:t>
            </a:r>
          </a:p>
          <a:p>
            <a:pPr algn="ctr">
              <a:buFont typeface="Arial" charset="0"/>
              <a:buNone/>
            </a:pPr>
            <a:r>
              <a:rPr lang="en-US" smtClean="0"/>
              <a:t>DR. K.K.BORAH</a:t>
            </a:r>
          </a:p>
          <a:p>
            <a:pPr algn="ctr">
              <a:buFont typeface="Arial" charset="0"/>
              <a:buNone/>
            </a:pPr>
            <a:r>
              <a:rPr lang="en-US" smtClean="0"/>
              <a:t>ASSOCIATE PROFESSOR,</a:t>
            </a:r>
          </a:p>
          <a:p>
            <a:pPr algn="ctr">
              <a:buFont typeface="Arial" charset="0"/>
              <a:buNone/>
            </a:pPr>
            <a:r>
              <a:rPr lang="en-US" smtClean="0"/>
              <a:t>DEPT OF CHEMISTRY, MANGALDAI COLLEGE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81000" y="533400"/>
            <a:ext cx="8534400" cy="5943600"/>
            <a:chOff x="240" y="336"/>
            <a:chExt cx="5376" cy="3744"/>
          </a:xfrm>
        </p:grpSpPr>
        <p:sp>
          <p:nvSpPr>
            <p:cNvPr id="2057" name="TextBox 1"/>
            <p:cNvSpPr txBox="1">
              <a:spLocks noChangeArrowheads="1"/>
            </p:cNvSpPr>
            <p:nvPr/>
          </p:nvSpPr>
          <p:spPr bwMode="auto">
            <a:xfrm>
              <a:off x="2208" y="336"/>
              <a:ext cx="13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Some useful </a:t>
              </a:r>
              <a:r>
                <a:rPr lang="el-GR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 values</a:t>
              </a: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40" y="720"/>
              <a:ext cx="5376" cy="1376"/>
              <a:chOff x="152400" y="1752596"/>
              <a:chExt cx="8534400" cy="2184495"/>
            </a:xfrm>
          </p:grpSpPr>
          <p:sp>
            <p:nvSpPr>
              <p:cNvPr id="2072" name="TextBox 2"/>
              <p:cNvSpPr txBox="1">
                <a:spLocks noChangeArrowheads="1"/>
              </p:cNvSpPr>
              <p:nvPr/>
            </p:nvSpPr>
            <p:spPr bwMode="auto">
              <a:xfrm>
                <a:off x="152400" y="1828800"/>
                <a:ext cx="8534400" cy="2108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/>
                <a:r>
                  <a:rPr lang="en-US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1. </a:t>
                </a:r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R C</a:t>
                </a:r>
                <a:r>
                  <a:rPr lang="en-US" sz="1600" u="sng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H</a:t>
                </a:r>
                <a:r>
                  <a:rPr lang="en-US" sz="1600" baseline="-250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3</a:t>
                </a:r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            0.9    increase in          4. R- C</a:t>
                </a:r>
                <a:r>
                  <a:rPr lang="en-US" sz="1600" u="sng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H</a:t>
                </a:r>
                <a:r>
                  <a:rPr lang="en-US" sz="1600" baseline="-250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2</a:t>
                </a:r>
                <a:r>
                  <a:rPr lang="az-Cyrl-AZ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І</a:t>
                </a:r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            3.2         Electro negativity</a:t>
                </a:r>
              </a:p>
              <a:p>
                <a:pPr marL="342900" indent="-342900"/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    R-C</a:t>
                </a:r>
                <a:r>
                  <a:rPr lang="en-US" sz="1600" u="sng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H</a:t>
                </a:r>
                <a:r>
                  <a:rPr lang="en-US" sz="1600" baseline="-250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2</a:t>
                </a:r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-R        1.3     substituents           R-C</a:t>
                </a:r>
                <a:r>
                  <a:rPr lang="en-US" sz="1600" u="sng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H</a:t>
                </a:r>
                <a:r>
                  <a:rPr lang="en-US" sz="1600" baseline="-250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2</a:t>
                </a:r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-Br         3.5          increases </a:t>
                </a:r>
              </a:p>
              <a:p>
                <a:pPr marL="342900" indent="-342900"/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    R-C</a:t>
                </a:r>
                <a:r>
                  <a:rPr lang="en-US" sz="1600" u="sng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H</a:t>
                </a:r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-R         2.0     increases </a:t>
                </a:r>
                <a:r>
                  <a:rPr lang="el-GR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δ</a:t>
                </a:r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             R-C</a:t>
                </a:r>
                <a:r>
                  <a:rPr lang="en-US" sz="1600" u="sng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H</a:t>
                </a:r>
                <a:r>
                  <a:rPr lang="en-US" sz="1600" baseline="-250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2</a:t>
                </a:r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-Cl          3.7        </a:t>
                </a:r>
                <a:r>
                  <a:rPr lang="el-GR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δ</a:t>
                </a:r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 increases   </a:t>
                </a:r>
              </a:p>
              <a:p>
                <a:pPr marL="342900" indent="-342900"/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        R </a:t>
                </a:r>
              </a:p>
              <a:p>
                <a:pPr marL="342900" indent="-342900"/>
                <a:endParaRPr lang="en-US" sz="160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endParaRPr>
              </a:p>
              <a:p>
                <a:pPr marL="342900" indent="-342900"/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2. C</a:t>
                </a:r>
                <a:r>
                  <a:rPr lang="en-US" sz="1600" u="sng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H</a:t>
                </a:r>
                <a:r>
                  <a:rPr lang="en-US" sz="1600" baseline="-250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3</a:t>
                </a:r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-OH         3.38                              5. C-CH</a:t>
                </a:r>
                <a:r>
                  <a:rPr lang="en-US" sz="1600" baseline="-250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3</a:t>
                </a:r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             0.9          electro-negativity</a:t>
                </a:r>
              </a:p>
              <a:p>
                <a:pPr marL="342900" indent="-342900"/>
                <a:r>
                  <a:rPr lang="en-US" sz="1600" baseline="-250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      </a:t>
                </a:r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CH</a:t>
                </a:r>
                <a:r>
                  <a:rPr lang="en-US" sz="1600" baseline="-250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3</a:t>
                </a:r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-COR      3.36                                   N-CH</a:t>
                </a:r>
                <a:r>
                  <a:rPr lang="en-US" sz="1600" baseline="-250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3                  </a:t>
                </a:r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2.5          increases</a:t>
                </a:r>
              </a:p>
              <a:p>
                <a:pPr marL="342900" indent="-342900"/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    CH</a:t>
                </a:r>
                <a:r>
                  <a:rPr lang="en-US" sz="1600" baseline="-250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3</a:t>
                </a:r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OR          3.30                                   O-CH</a:t>
                </a:r>
                <a:r>
                  <a:rPr lang="en-US" sz="1600" baseline="-250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3</a:t>
                </a:r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            3.3          </a:t>
                </a:r>
                <a:r>
                  <a:rPr lang="el-GR">
                    <a:solidFill>
                      <a:srgbClr val="C00000"/>
                    </a:solidFill>
                  </a:rPr>
                  <a:t>δ</a:t>
                </a:r>
                <a:r>
                  <a:rPr lang="en-US" sz="1600">
                    <a:solidFill>
                      <a:srgbClr val="C00000"/>
                    </a:solidFill>
                    <a:latin typeface="Calibri" pitchFamily="34" charset="0"/>
                    <a:cs typeface="Times New Roman" pitchFamily="18" charset="0"/>
                  </a:rPr>
                  <a:t> increases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rot="5400000">
                <a:off x="862805" y="2704343"/>
                <a:ext cx="76203" cy="15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>
                <a:off x="1372374" y="2209022"/>
                <a:ext cx="91444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4572774" y="2209022"/>
                <a:ext cx="91444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/>
            <p:cNvCxnSpPr/>
            <p:nvPr/>
          </p:nvCxnSpPr>
          <p:spPr>
            <a:xfrm rot="5400000">
              <a:off x="3025" y="1823"/>
              <a:ext cx="57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0" name="TextBox 26"/>
            <p:cNvSpPr txBox="1">
              <a:spLocks noChangeArrowheads="1"/>
            </p:cNvSpPr>
            <p:nvPr/>
          </p:nvSpPr>
          <p:spPr bwMode="auto">
            <a:xfrm>
              <a:off x="240" y="2304"/>
              <a:ext cx="22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3.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432" y="2256"/>
              <a:ext cx="3674" cy="1824"/>
              <a:chOff x="685800" y="3581400"/>
              <a:chExt cx="5832020" cy="2895601"/>
            </a:xfrm>
          </p:grpSpPr>
          <p:grpSp>
            <p:nvGrpSpPr>
              <p:cNvPr id="5" name="Group 45"/>
              <p:cNvGrpSpPr>
                <a:grpSpLocks/>
              </p:cNvGrpSpPr>
              <p:nvPr/>
            </p:nvGrpSpPr>
            <p:grpSpPr bwMode="auto">
              <a:xfrm>
                <a:off x="685800" y="3581400"/>
                <a:ext cx="5832020" cy="2895601"/>
                <a:chOff x="685800" y="3581400"/>
                <a:chExt cx="5832020" cy="2895601"/>
              </a:xfrm>
            </p:grpSpPr>
            <p:sp>
              <p:nvSpPr>
                <p:cNvPr id="2064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2133600" y="3886200"/>
                  <a:ext cx="59343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1.67</a:t>
                  </a:r>
                </a:p>
              </p:txBody>
            </p:sp>
            <p:graphicFrame>
              <p:nvGraphicFramePr>
                <p:cNvPr id="2050" name="Object 5"/>
                <p:cNvGraphicFramePr>
                  <a:graphicFrameLocks noChangeAspect="1"/>
                </p:cNvGraphicFramePr>
                <p:nvPr/>
              </p:nvGraphicFramePr>
              <p:xfrm>
                <a:off x="685800" y="3581400"/>
                <a:ext cx="1157874" cy="685800"/>
              </p:xfrm>
              <a:graphic>
                <a:graphicData uri="http://schemas.openxmlformats.org/presentationml/2006/ole">
                  <p:oleObj spid="_x0000_s2050" name="CS ChemDraw Drawing" r:id="rId3" imgW="782640" imgH="464040" progId="ChemDraw.Document.6.0">
                    <p:embed/>
                  </p:oleObj>
                </a:graphicData>
              </a:graphic>
            </p:graphicFrame>
            <p:graphicFrame>
              <p:nvGraphicFramePr>
                <p:cNvPr id="2051" name="Object 6"/>
                <p:cNvGraphicFramePr>
                  <a:graphicFrameLocks noChangeAspect="1"/>
                </p:cNvGraphicFramePr>
                <p:nvPr/>
              </p:nvGraphicFramePr>
              <p:xfrm>
                <a:off x="685800" y="4343400"/>
                <a:ext cx="1172749" cy="691804"/>
              </p:xfrm>
              <a:graphic>
                <a:graphicData uri="http://schemas.openxmlformats.org/presentationml/2006/ole">
                  <p:oleObj spid="_x0000_s2051" name="CS ChemDraw Drawing" r:id="rId4" imgW="786240" imgH="463320" progId="ChemDraw.Document.6.0">
                    <p:embed/>
                  </p:oleObj>
                </a:graphicData>
              </a:graphic>
            </p:graphicFrame>
            <p:graphicFrame>
              <p:nvGraphicFramePr>
                <p:cNvPr id="2052" name="Object 10"/>
                <p:cNvGraphicFramePr>
                  <a:graphicFrameLocks noChangeAspect="1"/>
                </p:cNvGraphicFramePr>
                <p:nvPr/>
              </p:nvGraphicFramePr>
              <p:xfrm>
                <a:off x="4343400" y="3886200"/>
                <a:ext cx="1276963" cy="291609"/>
              </p:xfrm>
              <a:graphic>
                <a:graphicData uri="http://schemas.openxmlformats.org/presentationml/2006/ole">
                  <p:oleObj spid="_x0000_s2052" name="CS ChemDraw Drawing" r:id="rId5" imgW="903960" imgH="202320" progId="ChemDraw.Document.6.0">
                    <p:embed/>
                  </p:oleObj>
                </a:graphicData>
              </a:graphic>
            </p:graphicFrame>
            <p:graphicFrame>
              <p:nvGraphicFramePr>
                <p:cNvPr id="2053" name="Object 11"/>
                <p:cNvGraphicFramePr>
                  <a:graphicFrameLocks noChangeAspect="1"/>
                </p:cNvGraphicFramePr>
                <p:nvPr/>
              </p:nvGraphicFramePr>
              <p:xfrm>
                <a:off x="4345056" y="4267199"/>
                <a:ext cx="1369944" cy="344357"/>
              </p:xfrm>
              <a:graphic>
                <a:graphicData uri="http://schemas.openxmlformats.org/presentationml/2006/ole">
                  <p:oleObj spid="_x0000_s2053" name="CS ChemDraw Drawing" r:id="rId6" imgW="871200" imgH="218880" progId="ChemDraw.Document.6.0">
                    <p:embed/>
                  </p:oleObj>
                </a:graphicData>
              </a:graphic>
            </p:graphicFrame>
            <p:sp>
              <p:nvSpPr>
                <p:cNvPr id="2065" name="Rectangle 36"/>
                <p:cNvSpPr>
                  <a:spLocks noChangeArrowheads="1"/>
                </p:cNvSpPr>
                <p:nvPr/>
              </p:nvSpPr>
              <p:spPr bwMode="auto">
                <a:xfrm>
                  <a:off x="4572000" y="5943600"/>
                  <a:ext cx="902811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Times New Roman" pitchFamily="18" charset="0"/>
                      <a:cs typeface="Times New Roman" pitchFamily="18" charset="0"/>
                    </a:rPr>
                    <a:t>R-C</a:t>
                  </a:r>
                  <a:r>
                    <a:rPr lang="en-US" u="sng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  <a:r>
                    <a:rPr lang="en-US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2066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2133600" y="4495800"/>
                  <a:ext cx="59343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2.00</a:t>
                  </a:r>
                </a:p>
              </p:txBody>
            </p:sp>
            <p:sp>
              <p:nvSpPr>
                <p:cNvPr id="2067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2160896" y="5638800"/>
                  <a:ext cx="47641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2.3</a:t>
                  </a:r>
                </a:p>
              </p:txBody>
            </p:sp>
            <p:graphicFrame>
              <p:nvGraphicFramePr>
                <p:cNvPr id="2054" name="Object 12"/>
                <p:cNvGraphicFramePr>
                  <a:graphicFrameLocks noChangeAspect="1"/>
                </p:cNvGraphicFramePr>
                <p:nvPr/>
              </p:nvGraphicFramePr>
              <p:xfrm>
                <a:off x="4648200" y="4648200"/>
                <a:ext cx="685800" cy="1219954"/>
              </p:xfrm>
              <a:graphic>
                <a:graphicData uri="http://schemas.openxmlformats.org/presentationml/2006/ole">
                  <p:oleObj spid="_x0000_s2054" name="CS ChemDraw Drawing" r:id="rId7" imgW="480960" imgH="855720" progId="ChemDraw.Document.6.0">
                    <p:embed/>
                  </p:oleObj>
                </a:graphicData>
              </a:graphic>
            </p:graphicFrame>
            <p:graphicFrame>
              <p:nvGraphicFramePr>
                <p:cNvPr id="2055" name="Object 13"/>
                <p:cNvGraphicFramePr>
                  <a:graphicFrameLocks noChangeAspect="1"/>
                </p:cNvGraphicFramePr>
                <p:nvPr/>
              </p:nvGraphicFramePr>
              <p:xfrm>
                <a:off x="990600" y="5213791"/>
                <a:ext cx="706186" cy="1263210"/>
              </p:xfrm>
              <a:graphic>
                <a:graphicData uri="http://schemas.openxmlformats.org/presentationml/2006/ole">
                  <p:oleObj spid="_x0000_s2055" name="CS ChemDraw Drawing" r:id="rId8" imgW="480960" imgH="859680" progId="ChemDraw.Document.6.0">
                    <p:embed/>
                  </p:oleObj>
                </a:graphicData>
              </a:graphic>
            </p:graphicFrame>
            <p:sp>
              <p:nvSpPr>
                <p:cNvPr id="2068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6019800" y="3823648"/>
                  <a:ext cx="47641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2.5</a:t>
                  </a:r>
                </a:p>
              </p:txBody>
            </p:sp>
            <p:sp>
              <p:nvSpPr>
                <p:cNvPr id="2069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6027760" y="4231944"/>
                  <a:ext cx="47641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5.3</a:t>
                  </a:r>
                </a:p>
              </p:txBody>
            </p:sp>
            <p:sp>
              <p:nvSpPr>
                <p:cNvPr id="2070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6033448" y="4835856"/>
                  <a:ext cx="47641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7.3</a:t>
                  </a:r>
                </a:p>
              </p:txBody>
            </p:sp>
            <p:sp>
              <p:nvSpPr>
                <p:cNvPr id="2071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6041408" y="5943600"/>
                  <a:ext cx="47641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9.7</a:t>
                  </a:r>
                </a:p>
              </p:txBody>
            </p:sp>
          </p:grpSp>
          <p:sp>
            <p:nvSpPr>
              <p:cNvPr id="2063" name="TextBox 46"/>
              <p:cNvSpPr txBox="1">
                <a:spLocks noChangeArrowheads="1"/>
              </p:cNvSpPr>
              <p:nvPr/>
            </p:nvSpPr>
            <p:spPr bwMode="auto">
              <a:xfrm>
                <a:off x="4003344" y="3810000"/>
                <a:ext cx="3593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6.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33400" y="2209800"/>
            <a:ext cx="11636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 startAt="7"/>
            </a:pP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N- </a:t>
            </a:r>
            <a:r>
              <a:rPr lang="en-US" sz="2400" u="sng">
                <a:solidFill>
                  <a:srgbClr val="C00000"/>
                </a:solidFill>
                <a:latin typeface="Calibri" pitchFamily="34" charset="0"/>
              </a:rPr>
              <a:t>H</a:t>
            </a:r>
          </a:p>
          <a:p>
            <a:pPr marL="342900" indent="-342900"/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    S- </a:t>
            </a:r>
            <a:r>
              <a:rPr lang="en-US" sz="2400" u="sng">
                <a:solidFill>
                  <a:srgbClr val="C00000"/>
                </a:solidFill>
                <a:latin typeface="Calibri" pitchFamily="34" charset="0"/>
              </a:rPr>
              <a:t>H</a:t>
            </a:r>
          </a:p>
          <a:p>
            <a:pPr marL="342900" indent="-342900"/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    O- </a:t>
            </a:r>
            <a:r>
              <a:rPr lang="en-US" sz="2400" u="sng">
                <a:solidFill>
                  <a:srgbClr val="C00000"/>
                </a:solidFill>
                <a:latin typeface="Calibri" pitchFamily="34" charset="0"/>
              </a:rPr>
              <a:t>H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828800" y="2514600"/>
            <a:ext cx="691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Chemical shift varies with solvent, conc., temp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295400" y="2514600"/>
            <a:ext cx="7305675" cy="3659188"/>
            <a:chOff x="1295400" y="2514600"/>
            <a:chExt cx="7305444" cy="3659188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295400" y="2514600"/>
              <a:ext cx="7305444" cy="3659188"/>
              <a:chOff x="1295400" y="1676400"/>
              <a:chExt cx="7305444" cy="3659188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>
                <a:off x="6668866" y="3695700"/>
                <a:ext cx="327501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1295400" y="5334000"/>
                <a:ext cx="701017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81" name="TextBox 13"/>
              <p:cNvSpPr txBox="1">
                <a:spLocks noChangeArrowheads="1"/>
              </p:cNvSpPr>
              <p:nvPr/>
            </p:nvSpPr>
            <p:spPr bwMode="auto">
              <a:xfrm>
                <a:off x="8001000" y="1676400"/>
                <a:ext cx="5998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TMS</a:t>
                </a: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>
              <a:off x="5791058" y="4953000"/>
              <a:ext cx="1371557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>
              <a:off x="1904981" y="5486400"/>
              <a:ext cx="1676347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75" name="TextBox 21"/>
            <p:cNvSpPr txBox="1">
              <a:spLocks noChangeArrowheads="1"/>
            </p:cNvSpPr>
            <p:nvPr/>
          </p:nvSpPr>
          <p:spPr bwMode="auto">
            <a:xfrm>
              <a:off x="5943600" y="4495800"/>
              <a:ext cx="94769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Up field</a:t>
              </a:r>
            </a:p>
          </p:txBody>
        </p:sp>
        <p:sp>
          <p:nvSpPr>
            <p:cNvPr id="32776" name="TextBox 22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9925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Shielded</a:t>
              </a:r>
            </a:p>
          </p:txBody>
        </p:sp>
        <p:sp>
          <p:nvSpPr>
            <p:cNvPr id="32777" name="TextBox 23"/>
            <p:cNvSpPr txBox="1">
              <a:spLocks noChangeArrowheads="1"/>
            </p:cNvSpPr>
            <p:nvPr/>
          </p:nvSpPr>
          <p:spPr bwMode="auto">
            <a:xfrm>
              <a:off x="2209800" y="5029200"/>
              <a:ext cx="12004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Down field</a:t>
              </a:r>
            </a:p>
          </p:txBody>
        </p:sp>
        <p:sp>
          <p:nvSpPr>
            <p:cNvPr id="32778" name="TextBox 24"/>
            <p:cNvSpPr txBox="1">
              <a:spLocks noChangeArrowheads="1"/>
            </p:cNvSpPr>
            <p:nvPr/>
          </p:nvSpPr>
          <p:spPr bwMode="auto">
            <a:xfrm>
              <a:off x="2209800" y="5562600"/>
              <a:ext cx="12346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Deshielded</a:t>
              </a:r>
            </a:p>
          </p:txBody>
        </p:sp>
      </p:grp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74009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819400" y="457200"/>
            <a:ext cx="3694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Calibri" pitchFamily="34" charset="0"/>
              </a:rPr>
              <a:t>How  many types of protons</a:t>
            </a: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609600" y="1066800"/>
            <a:ext cx="6172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u="sng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-C</a:t>
            </a:r>
            <a:r>
              <a:rPr lang="en-US" sz="2000" u="sng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- S- C</a:t>
            </a:r>
            <a:r>
              <a:rPr lang="en-US" sz="2000" u="sng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457200" indent="-457200"/>
            <a:r>
              <a:rPr lang="en-US" sz="2000">
                <a:latin typeface="Times New Roman" pitchFamily="18" charset="0"/>
                <a:cs typeface="Times New Roman" pitchFamily="18" charset="0"/>
              </a:rPr>
              <a:t>         a       b           c</a:t>
            </a:r>
          </a:p>
          <a:p>
            <a:pPr marL="457200" indent="-457200"/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a – 0.9</a:t>
            </a:r>
          </a:p>
          <a:p>
            <a:pPr marL="457200" indent="-457200"/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b – downfield due to S</a:t>
            </a:r>
          </a:p>
          <a:p>
            <a:pPr marL="457200" indent="-457200"/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 - downfield due to S    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3352800"/>
          <a:ext cx="1046163" cy="1295400"/>
        </p:xfrm>
        <a:graphic>
          <a:graphicData uri="http://schemas.openxmlformats.org/presentationml/2006/ole">
            <p:oleObj spid="_x0000_s3074" name="CS ChemDraw Drawing" r:id="rId3" imgW="634680" imgH="789120" progId="ChemDraw.Document.6.0">
              <p:embed/>
            </p:oleObj>
          </a:graphicData>
        </a:graphic>
      </p:graphicFrame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457200" y="3276600"/>
            <a:ext cx="21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457200" y="37338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1295400" y="3581400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457200" y="4191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3581400" y="2971800"/>
            <a:ext cx="46609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Four types</a:t>
            </a:r>
          </a:p>
          <a:p>
            <a:r>
              <a:rPr lang="en-US" sz="2400" b="1">
                <a:latin typeface="Calibri" pitchFamily="34" charset="0"/>
                <a:cs typeface="Times New Roman" pitchFamily="18" charset="0"/>
              </a:rPr>
              <a:t>a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and </a:t>
            </a:r>
            <a:r>
              <a:rPr lang="en-US" sz="24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d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-Cl more electronegative</a:t>
            </a:r>
          </a:p>
          <a:p>
            <a:r>
              <a:rPr lang="en-US" sz="2400" b="1">
                <a:latin typeface="Calibri" pitchFamily="34" charset="0"/>
                <a:cs typeface="Times New Roman" pitchFamily="18" charset="0"/>
              </a:rPr>
              <a:t>d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more down field than a.</a:t>
            </a:r>
          </a:p>
          <a:p>
            <a:r>
              <a:rPr lang="en-US" sz="2400" b="1">
                <a:latin typeface="Calibri" pitchFamily="34" charset="0"/>
                <a:cs typeface="Times New Roman" pitchFamily="18" charset="0"/>
              </a:rPr>
              <a:t>b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– downfield due to CHO than 2.0</a:t>
            </a:r>
            <a:r>
              <a:rPr lang="el-GR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δ</a:t>
            </a:r>
            <a:endParaRPr lang="en-US" sz="240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US" sz="2400" b="1">
                <a:latin typeface="Calibri" pitchFamily="34" charset="0"/>
                <a:cs typeface="Times New Roman" pitchFamily="18" charset="0"/>
              </a:rPr>
              <a:t>c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-  most down field</a:t>
            </a:r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381000" y="5105400"/>
          <a:ext cx="1624013" cy="990600"/>
        </p:xfrm>
        <a:graphic>
          <a:graphicData uri="http://schemas.openxmlformats.org/presentationml/2006/ole">
            <p:oleObj spid="_x0000_s3075" name="CS ChemDraw Drawing" r:id="rId4" imgW="1262160" imgH="770040" progId="ChemDraw.Document.6.0">
              <p:embed/>
            </p:oleObj>
          </a:graphicData>
        </a:graphic>
      </p:graphicFrame>
      <p:sp>
        <p:nvSpPr>
          <p:cNvPr id="3083" name="TextBox 13"/>
          <p:cNvSpPr txBox="1">
            <a:spLocks noChangeArrowheads="1"/>
          </p:cNvSpPr>
          <p:nvPr/>
        </p:nvSpPr>
        <p:spPr bwMode="auto">
          <a:xfrm>
            <a:off x="3581400" y="5105400"/>
            <a:ext cx="467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Two types</a:t>
            </a:r>
          </a:p>
          <a:p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Ha – 7.42 deshielded due to Oxygen</a:t>
            </a:r>
          </a:p>
          <a:p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Hb – 6.37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048000" y="533400"/>
            <a:ext cx="2811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Spin spin coupling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2971800" y="2286000"/>
            <a:ext cx="3427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Geminal coupling</a:t>
            </a:r>
          </a:p>
          <a:p>
            <a:pPr marL="342900" indent="-342900">
              <a:buFontTx/>
              <a:buAutoNum type="alphaLcPeriod"/>
            </a:pP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Vicinal coupling</a:t>
            </a:r>
          </a:p>
          <a:p>
            <a:pPr marL="342900" indent="-342900">
              <a:buFontTx/>
              <a:buAutoNum type="alphaLcPeriod"/>
            </a:pP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Long range coupling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762000" y="533400"/>
            <a:ext cx="48736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a. Geminal or 1,3 coupling</a:t>
            </a:r>
          </a:p>
          <a:p>
            <a:pPr marL="457200" indent="-457200">
              <a:buFontTx/>
              <a:buAutoNum type="alphaLcPeriod"/>
            </a:pPr>
            <a:endParaRPr lang="en-US" sz="240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buFontTx/>
              <a:buAutoNum type="alphaLcPeriod"/>
            </a:pPr>
            <a:endParaRPr lang="en-US" sz="240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buFontTx/>
              <a:buAutoNum type="alphaLcPeriod"/>
            </a:pPr>
            <a:endParaRPr lang="en-US" sz="240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457200" indent="-457200"/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b. Vicinal or 1, 4 coupling</a:t>
            </a:r>
          </a:p>
          <a:p>
            <a:pPr marL="457200" indent="-457200"/>
            <a:endParaRPr lang="en-US" sz="240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457200" indent="-457200"/>
            <a:endParaRPr lang="en-US" sz="240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457200" indent="-457200"/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c. Long range or 1,5 or more coupling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858000" y="457200"/>
          <a:ext cx="746125" cy="1322388"/>
        </p:xfrm>
        <a:graphic>
          <a:graphicData uri="http://schemas.openxmlformats.org/presentationml/2006/ole">
            <p:oleObj spid="_x0000_s4098" name="CS ChemDraw Drawing" r:id="rId3" imgW="425520" imgH="750240" progId="ChemDraw.Document.6.0">
              <p:embed/>
            </p:oleObj>
          </a:graphicData>
        </a:graphic>
      </p:graphicFrame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6629400" y="19812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-C-C-</a:t>
            </a:r>
            <a:r>
              <a:rPr lang="en-US" sz="2400" u="sng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629400" y="2971800"/>
          <a:ext cx="1454150" cy="825500"/>
        </p:xfrm>
        <a:graphic>
          <a:graphicData uri="http://schemas.openxmlformats.org/presentationml/2006/ole">
            <p:oleObj spid="_x0000_s4099" name="CS ChemDraw Drawing" r:id="rId4" imgW="779760" imgH="442800" progId="ChemDraw.Document.6.0">
              <p:embed/>
            </p:oleObj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" y="4497388"/>
            <a:ext cx="1143000" cy="1066800"/>
            <a:chOff x="457200" y="4496594"/>
            <a:chExt cx="1143000" cy="106759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57200" y="5562599"/>
              <a:ext cx="1143000" cy="15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609204" y="5028803"/>
              <a:ext cx="1067594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456974" y="5257573"/>
              <a:ext cx="610054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9" name="TextBox 13"/>
            <p:cNvSpPr txBox="1">
              <a:spLocks noChangeArrowheads="1"/>
            </p:cNvSpPr>
            <p:nvPr/>
          </p:nvSpPr>
          <p:spPr bwMode="auto">
            <a:xfrm>
              <a:off x="693760" y="4735776"/>
              <a:ext cx="5100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-J-</a:t>
              </a:r>
            </a:p>
          </p:txBody>
        </p:sp>
      </p:grpSp>
      <p:sp>
        <p:nvSpPr>
          <p:cNvPr id="4104" name="TextBox 15"/>
          <p:cNvSpPr txBox="1">
            <a:spLocks noChangeArrowheads="1"/>
          </p:cNvSpPr>
          <p:nvPr/>
        </p:nvSpPr>
        <p:spPr bwMode="auto">
          <a:xfrm>
            <a:off x="1524000" y="3886200"/>
            <a:ext cx="74596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Coupling const. J : Distance between two lines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J is not depend on Ho     Mutually coupled protons, same J value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Chemically equivalent protons do not couple with each other .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e.g. 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060575" y="5403850"/>
          <a:ext cx="1597025" cy="1233488"/>
        </p:xfrm>
        <a:graphic>
          <a:graphicData uri="http://schemas.openxmlformats.org/presentationml/2006/ole">
            <p:oleObj spid="_x0000_s4100" name="CS ChemDraw Drawing" r:id="rId5" imgW="1134720" imgH="872640" progId="ChemDraw.Document.6.0">
              <p:embed/>
            </p:oleObj>
          </a:graphicData>
        </a:graphic>
      </p:graphicFrame>
      <p:sp>
        <p:nvSpPr>
          <p:cNvPr id="4105" name="TextBox 19"/>
          <p:cNvSpPr txBox="1">
            <a:spLocks noChangeArrowheads="1"/>
          </p:cNvSpPr>
          <p:nvPr/>
        </p:nvSpPr>
        <p:spPr bwMode="auto">
          <a:xfrm>
            <a:off x="4419600" y="5334000"/>
            <a:ext cx="2513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CH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-  equivalent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Hence do not couple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381000" y="609600"/>
            <a:ext cx="69564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Spin spin Coupling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First order Analysis . Chemical shift: centre of the signal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Multiplicity= (2n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a</a:t>
            </a:r>
            <a:r>
              <a:rPr lang="az-Cyrl-AZ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І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a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+1) (2n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b</a:t>
            </a:r>
            <a:r>
              <a:rPr lang="az-Cyrl-AZ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І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b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+1) (2n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</a:t>
            </a:r>
            <a:r>
              <a:rPr lang="az-Cyrl-AZ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І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+1)------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n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a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, n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b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, n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- different no. of nonequivalent partners</a:t>
            </a:r>
          </a:p>
          <a:p>
            <a:r>
              <a:rPr lang="az-Cyrl-AZ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І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a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az-Cyrl-AZ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І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b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,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az-Cyrl-AZ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І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– spin number of the coupling nucleus</a:t>
            </a:r>
          </a:p>
          <a:p>
            <a:endParaRPr lang="en-US" sz="200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For </a:t>
            </a:r>
            <a:r>
              <a:rPr lang="en-US" sz="2000" baseline="30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HNMR</a:t>
            </a:r>
          </a:p>
          <a:p>
            <a:endParaRPr lang="en-US" sz="200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Multiplicity  = (n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a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+ 1) (n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b 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+ 1)(n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 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+ 1) ----------</a:t>
            </a:r>
          </a:p>
          <a:p>
            <a:endParaRPr lang="en-US" sz="200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e.g.              </a:t>
            </a:r>
            <a:r>
              <a:rPr lang="en-US" sz="2000" u="sng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H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C-C</a:t>
            </a:r>
            <a:r>
              <a:rPr lang="en-US" sz="2000" u="sng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H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-CH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-CH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3                                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For   a – (2 +1) – triplet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               a         b                                                b – (3 +1)- quartet 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4800600"/>
            <a:ext cx="2208213" cy="1171575"/>
            <a:chOff x="388960" y="5486400"/>
            <a:chExt cx="2208252" cy="1172276"/>
          </a:xfrm>
        </p:grpSpPr>
        <p:graphicFrame>
          <p:nvGraphicFramePr>
            <p:cNvPr id="5122" name="Object 3"/>
            <p:cNvGraphicFramePr>
              <a:graphicFrameLocks noChangeAspect="1"/>
            </p:cNvGraphicFramePr>
            <p:nvPr/>
          </p:nvGraphicFramePr>
          <p:xfrm>
            <a:off x="391738" y="5486400"/>
            <a:ext cx="2205474" cy="1143000"/>
          </p:xfrm>
          <a:graphic>
            <a:graphicData uri="http://schemas.openxmlformats.org/presentationml/2006/ole">
              <p:oleObj spid="_x0000_s5122" name="CS ChemDraw Drawing" r:id="rId3" imgW="1564920" imgH="811080" progId="ChemDraw.Document.6.0">
                <p:embed/>
              </p:oleObj>
            </a:graphicData>
          </a:graphic>
        </p:graphicFrame>
        <p:sp>
          <p:nvSpPr>
            <p:cNvPr id="5126" name="TextBox 4"/>
            <p:cNvSpPr txBox="1">
              <a:spLocks noChangeArrowheads="1"/>
            </p:cNvSpPr>
            <p:nvPr/>
          </p:nvSpPr>
          <p:spPr bwMode="auto">
            <a:xfrm>
              <a:off x="388960" y="6076664"/>
              <a:ext cx="2952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a</a:t>
              </a:r>
            </a:p>
          </p:txBody>
        </p:sp>
        <p:sp>
          <p:nvSpPr>
            <p:cNvPr id="5127" name="TextBox 5"/>
            <p:cNvSpPr txBox="1">
              <a:spLocks noChangeArrowheads="1"/>
            </p:cNvSpPr>
            <p:nvPr/>
          </p:nvSpPr>
          <p:spPr bwMode="auto">
            <a:xfrm>
              <a:off x="1295400" y="6289344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b</a:t>
              </a:r>
            </a:p>
          </p:txBody>
        </p:sp>
        <p:sp>
          <p:nvSpPr>
            <p:cNvPr id="5128" name="TextBox 6"/>
            <p:cNvSpPr txBox="1">
              <a:spLocks noChangeArrowheads="1"/>
            </p:cNvSpPr>
            <p:nvPr/>
          </p:nvSpPr>
          <p:spPr bwMode="auto">
            <a:xfrm>
              <a:off x="1635456" y="5589896"/>
              <a:ext cx="2824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</a:t>
              </a:r>
            </a:p>
          </p:txBody>
        </p:sp>
      </p:grp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3505200" y="4800600"/>
            <a:ext cx="3860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a – (1 + 1) doublet</a:t>
            </a:r>
          </a:p>
          <a:p>
            <a:r>
              <a:rPr lang="en-US" sz="20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 – (3 + 1) (2 + 1) – 4 x 3 – 12 lines</a:t>
            </a:r>
          </a:p>
          <a:p>
            <a:r>
              <a:rPr lang="en-US" sz="20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c – (1 + 1)  doublet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895600" y="381000"/>
          <a:ext cx="3306763" cy="2590800"/>
        </p:xfrm>
        <a:graphic>
          <a:graphicData uri="http://schemas.openxmlformats.org/presentationml/2006/ole">
            <p:oleObj spid="_x0000_s6146" name="CS ChemDraw Drawing" r:id="rId3" imgW="2334240" imgH="1775520" progId="ChemDraw.Document.6.0">
              <p:embed/>
            </p:oleObj>
          </a:graphicData>
        </a:graphic>
      </p:graphicFrame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219200" y="3429000"/>
            <a:ext cx="63833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H</a:t>
            </a:r>
            <a:r>
              <a:rPr lang="en-US" sz="24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a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– (1 +1) (1 +1) – 2 x 2 – doublet of doublet dd</a:t>
            </a:r>
          </a:p>
          <a:p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H</a:t>
            </a:r>
            <a:r>
              <a:rPr lang="en-US" sz="24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b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– (1 +1) (1 +1)  - 4 lines –dd</a:t>
            </a:r>
          </a:p>
          <a:p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H</a:t>
            </a:r>
            <a:r>
              <a:rPr lang="en-US" sz="24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- (1 +1) (1 +1) (3 + 1) – 2 x 2 x 4 – 16 lines ddq</a:t>
            </a:r>
          </a:p>
          <a:p>
            <a:endParaRPr lang="en-US" sz="240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H</a:t>
            </a:r>
            <a:r>
              <a:rPr lang="en-US" sz="24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b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with CH</a:t>
            </a:r>
            <a:r>
              <a:rPr lang="en-US" sz="24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3 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-  Long range coupling allylic coupling </a:t>
            </a:r>
          </a:p>
          <a:p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very small J.</a:t>
            </a:r>
          </a:p>
          <a:p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Not normally seen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36"/>
          <p:cNvSpPr txBox="1">
            <a:spLocks noChangeArrowheads="1"/>
          </p:cNvSpPr>
          <p:nvPr/>
        </p:nvSpPr>
        <p:spPr bwMode="auto">
          <a:xfrm>
            <a:off x="3200400" y="381000"/>
            <a:ext cx="2811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Spin spin coupling</a:t>
            </a: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460375" y="1371600"/>
            <a:ext cx="8302625" cy="4649788"/>
            <a:chOff x="228600" y="1371600"/>
            <a:chExt cx="8302686" cy="4649843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>
              <a:off x="1880396" y="3682233"/>
              <a:ext cx="4648255" cy="269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36591" y="6019855"/>
              <a:ext cx="731525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1790711" y="4762541"/>
              <a:ext cx="304804" cy="2286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189704" y="2856724"/>
              <a:ext cx="1143014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2691624" y="2918637"/>
              <a:ext cx="381005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2096307" y="2932924"/>
              <a:ext cx="381005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6200000" flipH="1">
              <a:off x="2552716" y="2955944"/>
              <a:ext cx="3810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2248707" y="2932925"/>
              <a:ext cx="37941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6200000" flipH="1">
              <a:off x="2401108" y="2094716"/>
              <a:ext cx="37941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H="1">
              <a:off x="2553509" y="2094716"/>
              <a:ext cx="37941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2366184" y="3686996"/>
              <a:ext cx="381005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2539223" y="3686996"/>
              <a:ext cx="381005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14617" y="2362212"/>
              <a:ext cx="30480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209815" y="3200422"/>
              <a:ext cx="30480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674956" y="3200422"/>
              <a:ext cx="30480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487630" y="3927505"/>
              <a:ext cx="30480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14405" y="5029243"/>
              <a:ext cx="213361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1790711" y="5067344"/>
              <a:ext cx="304804" cy="2286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057413" y="4724440"/>
              <a:ext cx="99060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057413" y="5334047"/>
              <a:ext cx="99060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877098" y="2856724"/>
              <a:ext cx="381005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49330" y="3117871"/>
              <a:ext cx="30480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2" name="TextBox 36"/>
            <p:cNvSpPr txBox="1">
              <a:spLocks noChangeArrowheads="1"/>
            </p:cNvSpPr>
            <p:nvPr/>
          </p:nvSpPr>
          <p:spPr bwMode="auto">
            <a:xfrm>
              <a:off x="3429000" y="1905000"/>
              <a:ext cx="301686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1</a:t>
              </a:r>
            </a:p>
          </p:txBody>
        </p:sp>
        <p:sp>
          <p:nvSpPr>
            <p:cNvPr id="34843" name="TextBox 37"/>
            <p:cNvSpPr txBox="1">
              <a:spLocks noChangeArrowheads="1"/>
            </p:cNvSpPr>
            <p:nvPr/>
          </p:nvSpPr>
          <p:spPr bwMode="auto">
            <a:xfrm>
              <a:off x="3429000" y="2743200"/>
              <a:ext cx="301686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2</a:t>
              </a:r>
            </a:p>
          </p:txBody>
        </p:sp>
        <p:sp>
          <p:nvSpPr>
            <p:cNvPr id="34844" name="TextBox 38"/>
            <p:cNvSpPr txBox="1">
              <a:spLocks noChangeArrowheads="1"/>
            </p:cNvSpPr>
            <p:nvPr/>
          </p:nvSpPr>
          <p:spPr bwMode="auto">
            <a:xfrm>
              <a:off x="3429000" y="3505200"/>
              <a:ext cx="301686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1</a:t>
              </a:r>
            </a:p>
          </p:txBody>
        </p:sp>
        <p:sp>
          <p:nvSpPr>
            <p:cNvPr id="34845" name="TextBox 39"/>
            <p:cNvSpPr txBox="1">
              <a:spLocks noChangeArrowheads="1"/>
            </p:cNvSpPr>
            <p:nvPr/>
          </p:nvSpPr>
          <p:spPr bwMode="auto">
            <a:xfrm>
              <a:off x="228600" y="3505200"/>
              <a:ext cx="1351652" cy="6463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  <a:cs typeface="Times New Roman" pitchFamily="18" charset="0"/>
                </a:rPr>
                <a:t>Unperturbed</a:t>
              </a:r>
            </a:p>
            <a:p>
              <a:pPr algn="ctr"/>
              <a:r>
                <a:rPr lang="en-US">
                  <a:latin typeface="Times New Roman" pitchFamily="18" charset="0"/>
                  <a:cs typeface="Times New Roman" pitchFamily="18" charset="0"/>
                </a:rPr>
                <a:t>signal</a:t>
              </a:r>
            </a:p>
          </p:txBody>
        </p:sp>
        <p:sp>
          <p:nvSpPr>
            <p:cNvPr id="34846" name="TextBox 40"/>
            <p:cNvSpPr txBox="1">
              <a:spLocks noChangeArrowheads="1"/>
            </p:cNvSpPr>
            <p:nvPr/>
          </p:nvSpPr>
          <p:spPr bwMode="auto">
            <a:xfrm>
              <a:off x="228600" y="2895600"/>
              <a:ext cx="466794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Ho</a:t>
              </a:r>
            </a:p>
          </p:txBody>
        </p:sp>
        <p:sp>
          <p:nvSpPr>
            <p:cNvPr id="34847" name="TextBox 41"/>
            <p:cNvSpPr txBox="1">
              <a:spLocks noChangeArrowheads="1"/>
            </p:cNvSpPr>
            <p:nvPr/>
          </p:nvSpPr>
          <p:spPr bwMode="auto">
            <a:xfrm>
              <a:off x="2743200" y="4702792"/>
              <a:ext cx="274434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34848" name="TextBox 42"/>
            <p:cNvSpPr txBox="1">
              <a:spLocks noChangeArrowheads="1"/>
            </p:cNvSpPr>
            <p:nvPr/>
          </p:nvSpPr>
          <p:spPr bwMode="auto">
            <a:xfrm>
              <a:off x="2819400" y="5004176"/>
              <a:ext cx="274434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grpSp>
          <p:nvGrpSpPr>
            <p:cNvPr id="4" name="Group 79"/>
            <p:cNvGrpSpPr>
              <a:grpSpLocks/>
            </p:cNvGrpSpPr>
            <p:nvPr/>
          </p:nvGrpSpPr>
          <p:grpSpPr bwMode="auto">
            <a:xfrm>
              <a:off x="4238760" y="1973240"/>
              <a:ext cx="3641680" cy="2133600"/>
              <a:chOff x="4816520" y="1905000"/>
              <a:chExt cx="3641680" cy="2133600"/>
            </a:xfrm>
          </p:grpSpPr>
          <p:sp>
            <p:nvSpPr>
              <p:cNvPr id="34862" name="TextBox 43"/>
              <p:cNvSpPr txBox="1">
                <a:spLocks noChangeArrowheads="1"/>
              </p:cNvSpPr>
              <p:nvPr/>
            </p:nvSpPr>
            <p:spPr bwMode="auto">
              <a:xfrm>
                <a:off x="4816520" y="2917208"/>
                <a:ext cx="466794" cy="36933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Ho</a:t>
                </a: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rot="5400000" flipH="1" flipV="1">
                <a:off x="4839431" y="2780546"/>
                <a:ext cx="1143013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5400000" flipH="1" flipV="1">
                <a:off x="5525237" y="2780546"/>
                <a:ext cx="38100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5400000" flipH="1" flipV="1">
                <a:off x="7277850" y="3237752"/>
                <a:ext cx="38100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5400000" flipH="1" flipV="1">
                <a:off x="7125449" y="2780546"/>
                <a:ext cx="38100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5400000" flipH="1" flipV="1">
                <a:off x="6515845" y="2780546"/>
                <a:ext cx="38100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5400000" flipH="1" flipV="1">
                <a:off x="6363444" y="3237752"/>
                <a:ext cx="38100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5400000" flipH="1" flipV="1">
                <a:off x="6211043" y="3237752"/>
                <a:ext cx="38100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5400000" flipH="1" flipV="1">
                <a:off x="7430252" y="3237752"/>
                <a:ext cx="38100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5400000" flipH="1" flipV="1">
                <a:off x="7887455" y="3237752"/>
                <a:ext cx="38100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5400000" flipH="1" flipV="1">
                <a:off x="8039856" y="2780546"/>
                <a:ext cx="38100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rot="5400000" flipH="1" flipV="1">
                <a:off x="8192257" y="3237752"/>
                <a:ext cx="38100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16200000" flipH="1">
                <a:off x="7125449" y="3237752"/>
                <a:ext cx="37941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6200000" flipH="1">
                <a:off x="6515051" y="3273471"/>
                <a:ext cx="38100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rot="16200000" flipH="1">
                <a:off x="8192257" y="2780546"/>
                <a:ext cx="37941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rot="16200000" flipH="1">
                <a:off x="7887455" y="2780546"/>
                <a:ext cx="37941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rot="16200000" flipH="1">
                <a:off x="7430252" y="2780546"/>
                <a:ext cx="37941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rot="16200000" flipH="1">
                <a:off x="7277850" y="2780546"/>
                <a:ext cx="37941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rot="16200000" flipH="1">
                <a:off x="6211043" y="2780546"/>
                <a:ext cx="37941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rot="16200000" flipH="1">
                <a:off x="6363444" y="2780546"/>
                <a:ext cx="37941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rot="16200000" flipH="1">
                <a:off x="6820647" y="2094738"/>
                <a:ext cx="37941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rot="16200000" flipH="1">
                <a:off x="6668246" y="2094738"/>
                <a:ext cx="37941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rot="16200000" flipH="1">
                <a:off x="8039856" y="3237752"/>
                <a:ext cx="37941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rot="16200000" flipH="1">
                <a:off x="6973048" y="2094738"/>
                <a:ext cx="37941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rot="5400000" flipH="1" flipV="1">
                <a:off x="6668246" y="3847359"/>
                <a:ext cx="38100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rot="5400000" flipH="1" flipV="1">
                <a:off x="6820647" y="3847359"/>
                <a:ext cx="38100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rot="5400000" flipH="1" flipV="1">
                <a:off x="6973048" y="3847359"/>
                <a:ext cx="38100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803979" y="2335247"/>
                <a:ext cx="457203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8000963" y="3021055"/>
                <a:ext cx="457203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7253245" y="3006768"/>
                <a:ext cx="457203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324550" y="3021055"/>
                <a:ext cx="457203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6803979" y="3622725"/>
                <a:ext cx="457203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850" name="TextBox 83"/>
            <p:cNvSpPr txBox="1">
              <a:spLocks noChangeArrowheads="1"/>
            </p:cNvSpPr>
            <p:nvPr/>
          </p:nvSpPr>
          <p:spPr bwMode="auto">
            <a:xfrm>
              <a:off x="8229600" y="1905000"/>
              <a:ext cx="301686" cy="230832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1</a:t>
              </a:r>
            </a:p>
            <a:p>
              <a:endParaRPr lang="en-US">
                <a:latin typeface="Calibri" pitchFamily="34" charset="0"/>
              </a:endParaRPr>
            </a:p>
            <a:p>
              <a:r>
                <a:rPr lang="en-US">
                  <a:latin typeface="Calibri" pitchFamily="34" charset="0"/>
                </a:rPr>
                <a:t>3</a:t>
              </a:r>
            </a:p>
            <a:p>
              <a:endParaRPr lang="en-US">
                <a:latin typeface="Calibri" pitchFamily="34" charset="0"/>
              </a:endParaRPr>
            </a:p>
            <a:p>
              <a:endParaRPr lang="en-US">
                <a:latin typeface="Calibri" pitchFamily="34" charset="0"/>
              </a:endParaRPr>
            </a:p>
            <a:p>
              <a:r>
                <a:rPr lang="en-US">
                  <a:latin typeface="Calibri" pitchFamily="34" charset="0"/>
                </a:rPr>
                <a:t>3</a:t>
              </a:r>
            </a:p>
            <a:p>
              <a:endParaRPr lang="en-US">
                <a:latin typeface="Calibri" pitchFamily="34" charset="0"/>
              </a:endParaRPr>
            </a:p>
            <a:p>
              <a:r>
                <a:rPr lang="en-US">
                  <a:latin typeface="Calibri" pitchFamily="34" charset="0"/>
                </a:rPr>
                <a:t>1</a:t>
              </a:r>
            </a:p>
          </p:txBody>
        </p:sp>
        <p:sp>
          <p:nvSpPr>
            <p:cNvPr id="34851" name="TextBox 85"/>
            <p:cNvSpPr txBox="1">
              <a:spLocks noChangeArrowheads="1"/>
            </p:cNvSpPr>
            <p:nvPr/>
          </p:nvSpPr>
          <p:spPr bwMode="auto">
            <a:xfrm>
              <a:off x="4495800" y="4191000"/>
              <a:ext cx="2864887" cy="6463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  Quartet</a:t>
              </a:r>
            </a:p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1 : 3 : 3 : 1      intensity ratio </a:t>
              </a:r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4648232" y="5486449"/>
              <a:ext cx="83820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5486439" y="5334047"/>
              <a:ext cx="304802" cy="1524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5486439" y="5486449"/>
              <a:ext cx="304802" cy="1524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5791241" y="5334047"/>
              <a:ext cx="6096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791241" y="5638850"/>
              <a:ext cx="6096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5791241" y="5029243"/>
              <a:ext cx="6096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5791241" y="5921429"/>
              <a:ext cx="6096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410237" y="5562650"/>
              <a:ext cx="457205" cy="3048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410237" y="5105445"/>
              <a:ext cx="457205" cy="3048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61" name="TextBox 137"/>
            <p:cNvSpPr txBox="1">
              <a:spLocks noChangeArrowheads="1"/>
            </p:cNvSpPr>
            <p:nvPr/>
          </p:nvSpPr>
          <p:spPr bwMode="auto">
            <a:xfrm>
              <a:off x="685800" y="4267200"/>
              <a:ext cx="889987" cy="6463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Triplet</a:t>
              </a:r>
            </a:p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1 : 2 :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200400" y="304800"/>
            <a:ext cx="2811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Spin spin coupling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1219200" y="1219200"/>
            <a:ext cx="53816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Intensity ratio of the multiplet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Ratio of coefficient of the binominal expression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( X + 1)</a:t>
            </a:r>
            <a:r>
              <a:rPr lang="en-US" sz="2000" baseline="30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n 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is the intensity ratio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e.g. n = 1         n is no. of coupling partners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(X + 1)</a:t>
            </a:r>
            <a:r>
              <a:rPr lang="en-US" sz="2000" baseline="30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 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= X + 1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Coefficient ratio  is 1 : 1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Doublet with 1 : 1 intensity ratio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                                       line position : </a:t>
            </a:r>
            <a:r>
              <a:rPr lang="el-GR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δ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value 3.7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                                       3.7 x 90 = 333 Hz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                                        J = 6 Hz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600200" y="3811588"/>
            <a:ext cx="1116013" cy="1908175"/>
            <a:chOff x="1600200" y="3810794"/>
            <a:chExt cx="1116011" cy="1908671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751806" y="3810794"/>
              <a:ext cx="764382" cy="1372852"/>
              <a:chOff x="1751806" y="3810794"/>
              <a:chExt cx="764382" cy="1372852"/>
            </a:xfrm>
          </p:grpSpPr>
          <p:sp>
            <p:nvSpPr>
              <p:cNvPr id="35860" name="TextBox 13"/>
              <p:cNvSpPr txBox="1">
                <a:spLocks noChangeArrowheads="1"/>
              </p:cNvSpPr>
              <p:nvPr/>
            </p:nvSpPr>
            <p:spPr bwMode="auto">
              <a:xfrm>
                <a:off x="1989160" y="4783536"/>
                <a:ext cx="28405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J</a:t>
                </a:r>
              </a:p>
            </p:txBody>
          </p:sp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1751806" y="3810794"/>
                <a:ext cx="764382" cy="1371600"/>
                <a:chOff x="1751806" y="3810794"/>
                <a:chExt cx="764382" cy="1371600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 rot="5400000">
                  <a:off x="1789817" y="4152989"/>
                  <a:ext cx="685979" cy="158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rot="10800000" flipV="1">
                  <a:off x="1752600" y="4495184"/>
                  <a:ext cx="381000" cy="30487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133600" y="4495184"/>
                  <a:ext cx="381000" cy="30487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1557288" y="4987439"/>
                  <a:ext cx="381099" cy="952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5400000">
                  <a:off x="2324843" y="4989819"/>
                  <a:ext cx="381099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787525" y="5001729"/>
                  <a:ext cx="228600" cy="158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227262" y="4990613"/>
                  <a:ext cx="2286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859" name="TextBox 20"/>
            <p:cNvSpPr txBox="1">
              <a:spLocks noChangeArrowheads="1"/>
            </p:cNvSpPr>
            <p:nvPr/>
          </p:nvSpPr>
          <p:spPr bwMode="auto">
            <a:xfrm>
              <a:off x="1600200" y="5257800"/>
              <a:ext cx="11160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1   :    1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rot="5400000">
            <a:off x="5603082" y="5674519"/>
            <a:ext cx="3810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4383088" y="4492625"/>
            <a:ext cx="1978025" cy="1546225"/>
            <a:chOff x="4383613" y="4492384"/>
            <a:chExt cx="1976974" cy="1546526"/>
          </a:xfrm>
        </p:grpSpPr>
        <p:sp>
          <p:nvSpPr>
            <p:cNvPr id="35847" name="TextBox 23"/>
            <p:cNvSpPr txBox="1">
              <a:spLocks noChangeArrowheads="1"/>
            </p:cNvSpPr>
            <p:nvPr/>
          </p:nvSpPr>
          <p:spPr bwMode="auto">
            <a:xfrm>
              <a:off x="5257800" y="5638800"/>
              <a:ext cx="28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5068006" y="4837733"/>
              <a:ext cx="685934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 flipV="1">
              <a:off x="5029382" y="5181493"/>
              <a:ext cx="382385" cy="3048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411766" y="5181493"/>
              <a:ext cx="380798" cy="3048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839638" y="5676096"/>
              <a:ext cx="381074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065875" y="5837259"/>
              <a:ext cx="228479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503792" y="5853137"/>
              <a:ext cx="228479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54" name="TextBox 32"/>
            <p:cNvSpPr txBox="1">
              <a:spLocks noChangeArrowheads="1"/>
            </p:cNvSpPr>
            <p:nvPr/>
          </p:nvSpPr>
          <p:spPr bwMode="auto">
            <a:xfrm>
              <a:off x="5379488" y="4492384"/>
              <a:ext cx="5693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333</a:t>
              </a:r>
            </a:p>
          </p:txBody>
        </p:sp>
        <p:sp>
          <p:nvSpPr>
            <p:cNvPr id="35855" name="TextBox 33"/>
            <p:cNvSpPr txBox="1">
              <a:spLocks noChangeArrowheads="1"/>
            </p:cNvSpPr>
            <p:nvPr/>
          </p:nvSpPr>
          <p:spPr bwMode="auto">
            <a:xfrm>
              <a:off x="5791200" y="5543490"/>
              <a:ext cx="5693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330</a:t>
              </a:r>
            </a:p>
          </p:txBody>
        </p:sp>
        <p:sp>
          <p:nvSpPr>
            <p:cNvPr id="35856" name="TextBox 34"/>
            <p:cNvSpPr txBox="1">
              <a:spLocks noChangeArrowheads="1"/>
            </p:cNvSpPr>
            <p:nvPr/>
          </p:nvSpPr>
          <p:spPr bwMode="auto">
            <a:xfrm>
              <a:off x="4383613" y="5562600"/>
              <a:ext cx="5693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336</a:t>
              </a:r>
            </a:p>
          </p:txBody>
        </p:sp>
        <p:cxnSp>
          <p:nvCxnSpPr>
            <p:cNvPr id="39" name="Straight Connector 38"/>
            <p:cNvCxnSpPr>
              <a:endCxn id="35847" idx="0"/>
            </p:cNvCxnSpPr>
            <p:nvPr/>
          </p:nvCxnSpPr>
          <p:spPr>
            <a:xfrm rot="5400000">
              <a:off x="5175982" y="5404585"/>
              <a:ext cx="457289" cy="11106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4650" y="2405062"/>
            <a:ext cx="8763000" cy="175432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Nuclear Magnetic Resonance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066800" y="838200"/>
            <a:ext cx="44227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When n =2</a:t>
            </a:r>
          </a:p>
          <a:p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(x + 1)</a:t>
            </a:r>
            <a:r>
              <a:rPr lang="en-US" sz="2400" baseline="30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2 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= x</a:t>
            </a:r>
            <a:r>
              <a:rPr lang="en-US" sz="2400" baseline="30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+ 2x + 1</a:t>
            </a:r>
          </a:p>
          <a:p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Coefficient ratio is 1 : 2 : 1</a:t>
            </a:r>
          </a:p>
          <a:p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Triplet with 1 : 2 : 1 intensity ratio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143000" y="3278188"/>
            <a:ext cx="915988" cy="1979612"/>
            <a:chOff x="1143000" y="3277394"/>
            <a:chExt cx="915194" cy="1980406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610394" y="4266804"/>
              <a:ext cx="1980406" cy="158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599804" y="3838006"/>
              <a:ext cx="456804" cy="227104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1638133" y="4485172"/>
              <a:ext cx="838536" cy="158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724525" y="4470880"/>
              <a:ext cx="838536" cy="158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V="1">
              <a:off x="1143000" y="3823713"/>
              <a:ext cx="456804" cy="21439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68" name="TextBox 28"/>
          <p:cNvSpPr txBox="1">
            <a:spLocks noChangeArrowheads="1"/>
          </p:cNvSpPr>
          <p:nvPr/>
        </p:nvSpPr>
        <p:spPr bwMode="auto">
          <a:xfrm>
            <a:off x="1447800" y="54102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6869" name="TextBox 29"/>
          <p:cNvSpPr txBox="1">
            <a:spLocks noChangeArrowheads="1"/>
          </p:cNvSpPr>
          <p:nvPr/>
        </p:nvSpPr>
        <p:spPr bwMode="auto">
          <a:xfrm>
            <a:off x="1905000" y="50292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6870" name="TextBox 30"/>
          <p:cNvSpPr txBox="1">
            <a:spLocks noChangeArrowheads="1"/>
          </p:cNvSpPr>
          <p:nvPr/>
        </p:nvSpPr>
        <p:spPr bwMode="auto">
          <a:xfrm>
            <a:off x="990600" y="50292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6871" name="TextBox 31"/>
          <p:cNvSpPr txBox="1">
            <a:spLocks noChangeArrowheads="1"/>
          </p:cNvSpPr>
          <p:nvPr/>
        </p:nvSpPr>
        <p:spPr bwMode="auto">
          <a:xfrm>
            <a:off x="1219200" y="4648200"/>
            <a:ext cx="284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4959350" y="3276600"/>
            <a:ext cx="2239963" cy="1979613"/>
            <a:chOff x="4958688" y="3276600"/>
            <a:chExt cx="2240099" cy="1980406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5638800" y="3276600"/>
              <a:ext cx="915194" cy="1980406"/>
              <a:chOff x="1143000" y="3277394"/>
              <a:chExt cx="915194" cy="198040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>
                <a:off x="610197" y="4266803"/>
                <a:ext cx="1980406" cy="1588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599607" y="3838006"/>
                <a:ext cx="457228" cy="227103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1638361" y="4485172"/>
                <a:ext cx="838536" cy="1588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723905" y="4470878"/>
                <a:ext cx="838536" cy="1588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 flipV="1">
                <a:off x="1142379" y="3823713"/>
                <a:ext cx="457228" cy="214399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75" name="TextBox 3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5693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306</a:t>
              </a:r>
            </a:p>
          </p:txBody>
        </p:sp>
        <p:sp>
          <p:nvSpPr>
            <p:cNvPr id="36876" name="TextBox 33"/>
            <p:cNvSpPr txBox="1">
              <a:spLocks noChangeArrowheads="1"/>
            </p:cNvSpPr>
            <p:nvPr/>
          </p:nvSpPr>
          <p:spPr bwMode="auto">
            <a:xfrm>
              <a:off x="6629400" y="4495800"/>
              <a:ext cx="5693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299</a:t>
              </a:r>
            </a:p>
          </p:txBody>
        </p:sp>
        <p:sp>
          <p:nvSpPr>
            <p:cNvPr id="36877" name="TextBox 34"/>
            <p:cNvSpPr txBox="1">
              <a:spLocks noChangeArrowheads="1"/>
            </p:cNvSpPr>
            <p:nvPr/>
          </p:nvSpPr>
          <p:spPr bwMode="auto">
            <a:xfrm>
              <a:off x="4958688" y="4550392"/>
              <a:ext cx="5693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313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652468" y="4759919"/>
              <a:ext cx="152409" cy="15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5715000" y="4572000"/>
              <a:ext cx="384416" cy="400110"/>
              <a:chOff x="5472752" y="5369256"/>
              <a:chExt cx="384416" cy="40011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705513" y="5565116"/>
                <a:ext cx="152409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1" name="TextBox 40"/>
              <p:cNvSpPr txBox="1">
                <a:spLocks noChangeArrowheads="1"/>
              </p:cNvSpPr>
              <p:nvPr/>
            </p:nvSpPr>
            <p:spPr bwMode="auto">
              <a:xfrm>
                <a:off x="5472752" y="5369256"/>
                <a:ext cx="28405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J</a:t>
                </a:r>
              </a:p>
            </p:txBody>
          </p:sp>
        </p:grpSp>
      </p:grpSp>
      <p:sp>
        <p:nvSpPr>
          <p:cNvPr id="36873" name="TextBox 44"/>
          <p:cNvSpPr txBox="1">
            <a:spLocks noChangeArrowheads="1"/>
          </p:cNvSpPr>
          <p:nvPr/>
        </p:nvSpPr>
        <p:spPr bwMode="auto">
          <a:xfrm>
            <a:off x="2895600" y="3124200"/>
            <a:ext cx="20399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– 3.4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3.4 x 90 = 306 Hz</a:t>
            </a:r>
          </a:p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J = 7 Hz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3352800" y="685800"/>
            <a:ext cx="1895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M F : C</a:t>
            </a:r>
            <a:r>
              <a:rPr lang="en-US" sz="2800" baseline="-2500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en-US" sz="280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H</a:t>
            </a:r>
            <a:r>
              <a:rPr lang="en-US" sz="2800" baseline="-2500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6</a:t>
            </a:r>
            <a:r>
              <a:rPr lang="en-US" sz="280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O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762000" y="1447800"/>
            <a:ext cx="578485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 HNMR – 2.72 </a:t>
            </a:r>
            <a:r>
              <a:rPr lang="el-GR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δ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(quintet , J = 6 Hz 12mm) 2H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             4.73 </a:t>
            </a:r>
            <a:r>
              <a:rPr lang="el-GR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δ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(triplet J = 6 Hz 23.5mm) 4H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Deduce the structure . Find intensities of lines signals.</a:t>
            </a:r>
          </a:p>
          <a:p>
            <a:endParaRPr lang="en-US" sz="200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Integration ratio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12 : 23.5  =  12 : 24  = 1 : 2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Total no. of protons are 6 = 2 : 4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Four protons (a) as triplet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Partner is CH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2</a:t>
            </a:r>
          </a:p>
          <a:p>
            <a:endParaRPr lang="en-US" sz="2000" baseline="-2500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</a:t>
            </a:r>
            <a:r>
              <a:rPr lang="en-US" sz="2000" u="sng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H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-C</a:t>
            </a:r>
            <a:r>
              <a:rPr lang="en-US" sz="2000" u="sng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H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-C</a:t>
            </a:r>
            <a:r>
              <a:rPr lang="en-US" sz="2000" u="sng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H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2</a:t>
            </a:r>
          </a:p>
          <a:p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a       b      a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536950" y="4343400"/>
          <a:ext cx="1644650" cy="884238"/>
        </p:xfrm>
        <a:graphic>
          <a:graphicData uri="http://schemas.openxmlformats.org/presentationml/2006/ole">
            <p:oleObj spid="_x0000_s7170" name="CS ChemDraw Drawing" r:id="rId3" imgW="947880" imgH="509040" progId="ChemDraw.Document.6.0">
              <p:embed/>
            </p:oleObj>
          </a:graphicData>
        </a:graphic>
      </p:graphicFrame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143000" y="5867400"/>
            <a:ext cx="5957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High strength instruments are preferred why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1020763" y="990600"/>
            <a:ext cx="713422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Br- CH</a:t>
            </a:r>
            <a:r>
              <a:rPr lang="en-US" sz="24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- CH</a:t>
            </a:r>
            <a:r>
              <a:rPr lang="en-US" sz="24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-CH</a:t>
            </a:r>
            <a:r>
              <a:rPr lang="en-US" sz="24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az-Cyrl-AZ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І</a:t>
            </a:r>
            <a:endParaRPr lang="en-US" sz="240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a       b      c</a:t>
            </a:r>
          </a:p>
          <a:p>
            <a:pPr algn="ctr">
              <a:lnSpc>
                <a:spcPct val="200000"/>
              </a:lnSpc>
            </a:pP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2.27 (quintet , H</a:t>
            </a:r>
            <a:r>
              <a:rPr lang="en-US" sz="24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b 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J = 7Hz),  3.55(triplet, H</a:t>
            </a:r>
            <a:r>
              <a:rPr lang="en-US" sz="24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 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J = 7Hz)</a:t>
            </a:r>
          </a:p>
          <a:p>
            <a:pPr algn="ctr">
              <a:lnSpc>
                <a:spcPct val="200000"/>
              </a:lnSpc>
            </a:pP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3.70(triplet, H</a:t>
            </a:r>
            <a:r>
              <a:rPr lang="en-US" sz="24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a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, J = 7Hz) </a:t>
            </a:r>
          </a:p>
          <a:p>
            <a:pPr algn="ctr">
              <a:lnSpc>
                <a:spcPct val="200000"/>
              </a:lnSpc>
            </a:pP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Find first line position on 40 MHz</a:t>
            </a:r>
          </a:p>
          <a:p>
            <a:pPr algn="ctr">
              <a:lnSpc>
                <a:spcPct val="200000"/>
              </a:lnSpc>
            </a:pP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3.7 x 40 = 148Hz                  3.55 x 40 = 142Hz</a:t>
            </a:r>
          </a:p>
          <a:p>
            <a:pPr algn="ctr">
              <a:lnSpc>
                <a:spcPct val="200000"/>
              </a:lnSpc>
            </a:pP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2.27 x 40 = 90.8=91Hz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57200" y="1447800"/>
            <a:ext cx="915988" cy="1828800"/>
            <a:chOff x="1524000" y="610394"/>
            <a:chExt cx="915194" cy="1828800"/>
          </a:xfrm>
        </p:grpSpPr>
        <p:cxnSp>
          <p:nvCxnSpPr>
            <p:cNvPr id="8" name="Straight Connector 7"/>
            <p:cNvCxnSpPr/>
            <p:nvPr/>
          </p:nvCxnSpPr>
          <p:spPr>
            <a:xfrm rot="5400000" flipH="1" flipV="1">
              <a:off x="1067990" y="1523208"/>
              <a:ext cx="1827213" cy="158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80804" y="1370807"/>
              <a:ext cx="456804" cy="38100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 flipV="1">
              <a:off x="1524000" y="1370807"/>
              <a:ext cx="456804" cy="38100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2095501" y="2095501"/>
              <a:ext cx="685800" cy="158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1182686" y="2094708"/>
              <a:ext cx="684213" cy="158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828800" y="1447800"/>
            <a:ext cx="915988" cy="1828800"/>
            <a:chOff x="1524000" y="610394"/>
            <a:chExt cx="915194" cy="1828800"/>
          </a:xfrm>
        </p:grpSpPr>
        <p:cxnSp>
          <p:nvCxnSpPr>
            <p:cNvPr id="23" name="Straight Connector 22"/>
            <p:cNvCxnSpPr/>
            <p:nvPr/>
          </p:nvCxnSpPr>
          <p:spPr>
            <a:xfrm rot="5400000" flipH="1" flipV="1">
              <a:off x="1067990" y="1523208"/>
              <a:ext cx="1827213" cy="158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980804" y="1370807"/>
              <a:ext cx="456804" cy="38100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 flipV="1">
              <a:off x="1524000" y="1370807"/>
              <a:ext cx="456804" cy="38100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095501" y="2095501"/>
              <a:ext cx="685800" cy="158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1182686" y="2094708"/>
              <a:ext cx="684213" cy="158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581400" y="1425575"/>
            <a:ext cx="915988" cy="1828800"/>
            <a:chOff x="1524000" y="610394"/>
            <a:chExt cx="915194" cy="1828800"/>
          </a:xfrm>
        </p:grpSpPr>
        <p:cxnSp>
          <p:nvCxnSpPr>
            <p:cNvPr id="29" name="Straight Connector 28"/>
            <p:cNvCxnSpPr/>
            <p:nvPr/>
          </p:nvCxnSpPr>
          <p:spPr>
            <a:xfrm rot="5400000" flipH="1" flipV="1">
              <a:off x="1067990" y="1523208"/>
              <a:ext cx="1827213" cy="158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980804" y="1370807"/>
              <a:ext cx="456804" cy="38100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 flipV="1">
              <a:off x="1524000" y="1370807"/>
              <a:ext cx="456804" cy="38100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2095501" y="2095501"/>
              <a:ext cx="685800" cy="158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1182686" y="2094708"/>
              <a:ext cx="684213" cy="158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953000" y="1425575"/>
            <a:ext cx="915988" cy="1828800"/>
            <a:chOff x="1524000" y="610394"/>
            <a:chExt cx="915194" cy="1828800"/>
          </a:xfrm>
        </p:grpSpPr>
        <p:cxnSp>
          <p:nvCxnSpPr>
            <p:cNvPr id="35" name="Straight Connector 34"/>
            <p:cNvCxnSpPr/>
            <p:nvPr/>
          </p:nvCxnSpPr>
          <p:spPr>
            <a:xfrm rot="5400000" flipH="1" flipV="1">
              <a:off x="1067990" y="1523208"/>
              <a:ext cx="1827213" cy="158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980804" y="1370807"/>
              <a:ext cx="456804" cy="38100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1524000" y="1370807"/>
              <a:ext cx="456804" cy="38100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2095501" y="2095501"/>
              <a:ext cx="685800" cy="158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182686" y="2094708"/>
              <a:ext cx="684213" cy="158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6477000" y="1425575"/>
            <a:ext cx="915988" cy="1828800"/>
            <a:chOff x="1524000" y="610394"/>
            <a:chExt cx="915194" cy="1828800"/>
          </a:xfrm>
        </p:grpSpPr>
        <p:cxnSp>
          <p:nvCxnSpPr>
            <p:cNvPr id="41" name="Straight Connector 40"/>
            <p:cNvCxnSpPr/>
            <p:nvPr/>
          </p:nvCxnSpPr>
          <p:spPr>
            <a:xfrm rot="5400000" flipH="1" flipV="1">
              <a:off x="1067990" y="1523208"/>
              <a:ext cx="1827213" cy="158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980804" y="1370807"/>
              <a:ext cx="456804" cy="38100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 flipV="1">
              <a:off x="1524000" y="1370807"/>
              <a:ext cx="456804" cy="38100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095501" y="2095501"/>
              <a:ext cx="685800" cy="158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182686" y="2094708"/>
              <a:ext cx="684213" cy="158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7772400" y="1425575"/>
            <a:ext cx="915988" cy="1828800"/>
            <a:chOff x="1524000" y="610394"/>
            <a:chExt cx="915194" cy="1828800"/>
          </a:xfrm>
        </p:grpSpPr>
        <p:cxnSp>
          <p:nvCxnSpPr>
            <p:cNvPr id="47" name="Straight Connector 46"/>
            <p:cNvCxnSpPr/>
            <p:nvPr/>
          </p:nvCxnSpPr>
          <p:spPr>
            <a:xfrm rot="5400000" flipH="1" flipV="1">
              <a:off x="1067990" y="1523208"/>
              <a:ext cx="1827213" cy="158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980804" y="1370807"/>
              <a:ext cx="456804" cy="38100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 flipV="1">
              <a:off x="1524000" y="1370807"/>
              <a:ext cx="456804" cy="38100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2095501" y="2095501"/>
              <a:ext cx="685800" cy="158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1182686" y="2094708"/>
              <a:ext cx="684213" cy="158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5400000">
            <a:off x="1331913" y="4533900"/>
            <a:ext cx="35829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4381501" y="4457700"/>
            <a:ext cx="3581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2" name="TextBox 101"/>
          <p:cNvSpPr txBox="1">
            <a:spLocks noChangeArrowheads="1"/>
          </p:cNvSpPr>
          <p:nvPr/>
        </p:nvSpPr>
        <p:spPr bwMode="auto">
          <a:xfrm>
            <a:off x="623888" y="1143000"/>
            <a:ext cx="534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148</a:t>
            </a:r>
          </a:p>
        </p:txBody>
      </p:sp>
      <p:sp>
        <p:nvSpPr>
          <p:cNvPr id="38923" name="TextBox 102"/>
          <p:cNvSpPr txBox="1">
            <a:spLocks noChangeArrowheads="1"/>
          </p:cNvSpPr>
          <p:nvPr/>
        </p:nvSpPr>
        <p:spPr bwMode="auto">
          <a:xfrm>
            <a:off x="2011363" y="1123950"/>
            <a:ext cx="534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142</a:t>
            </a:r>
          </a:p>
        </p:txBody>
      </p:sp>
      <p:sp>
        <p:nvSpPr>
          <p:cNvPr id="38924" name="TextBox 103"/>
          <p:cNvSpPr txBox="1">
            <a:spLocks noChangeArrowheads="1"/>
          </p:cNvSpPr>
          <p:nvPr/>
        </p:nvSpPr>
        <p:spPr bwMode="auto">
          <a:xfrm>
            <a:off x="3771900" y="1120775"/>
            <a:ext cx="534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222</a:t>
            </a:r>
          </a:p>
        </p:txBody>
      </p:sp>
      <p:sp>
        <p:nvSpPr>
          <p:cNvPr id="38925" name="TextBox 104"/>
          <p:cNvSpPr txBox="1">
            <a:spLocks noChangeArrowheads="1"/>
          </p:cNvSpPr>
          <p:nvPr/>
        </p:nvSpPr>
        <p:spPr bwMode="auto">
          <a:xfrm>
            <a:off x="5146675" y="1120775"/>
            <a:ext cx="534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213</a:t>
            </a:r>
          </a:p>
        </p:txBody>
      </p:sp>
      <p:sp>
        <p:nvSpPr>
          <p:cNvPr id="38926" name="TextBox 105"/>
          <p:cNvSpPr txBox="1">
            <a:spLocks noChangeArrowheads="1"/>
          </p:cNvSpPr>
          <p:nvPr/>
        </p:nvSpPr>
        <p:spPr bwMode="auto">
          <a:xfrm>
            <a:off x="6667500" y="1128713"/>
            <a:ext cx="534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814</a:t>
            </a:r>
          </a:p>
        </p:txBody>
      </p:sp>
      <p:sp>
        <p:nvSpPr>
          <p:cNvPr id="38927" name="TextBox 106"/>
          <p:cNvSpPr txBox="1">
            <a:spLocks noChangeArrowheads="1"/>
          </p:cNvSpPr>
          <p:nvPr/>
        </p:nvSpPr>
        <p:spPr bwMode="auto">
          <a:xfrm>
            <a:off x="7962900" y="1120775"/>
            <a:ext cx="534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781</a:t>
            </a:r>
          </a:p>
        </p:txBody>
      </p:sp>
      <p:sp>
        <p:nvSpPr>
          <p:cNvPr id="38928" name="TextBox 107"/>
          <p:cNvSpPr txBox="1">
            <a:spLocks noChangeArrowheads="1"/>
          </p:cNvSpPr>
          <p:nvPr/>
        </p:nvSpPr>
        <p:spPr bwMode="auto">
          <a:xfrm>
            <a:off x="152400" y="3276600"/>
            <a:ext cx="91614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155     148   141    149    142   135      229    222   215   220   213   206       821   814   807  788   7 81  774</a:t>
            </a:r>
          </a:p>
        </p:txBody>
      </p:sp>
      <p:grpSp>
        <p:nvGrpSpPr>
          <p:cNvPr id="9" name="Group 138"/>
          <p:cNvGrpSpPr>
            <a:grpSpLocks/>
          </p:cNvGrpSpPr>
          <p:nvPr/>
        </p:nvGrpSpPr>
        <p:grpSpPr bwMode="auto">
          <a:xfrm>
            <a:off x="160338" y="3962400"/>
            <a:ext cx="2963862" cy="2074863"/>
            <a:chOff x="160360" y="3962400"/>
            <a:chExt cx="2963840" cy="2074924"/>
          </a:xfrm>
        </p:grpSpPr>
        <p:grpSp>
          <p:nvGrpSpPr>
            <p:cNvPr id="11" name="Group 117"/>
            <p:cNvGrpSpPr>
              <a:grpSpLocks/>
            </p:cNvGrpSpPr>
            <p:nvPr/>
          </p:nvGrpSpPr>
          <p:grpSpPr bwMode="auto">
            <a:xfrm>
              <a:off x="160360" y="4359336"/>
              <a:ext cx="2887640" cy="1677988"/>
              <a:chOff x="160360" y="3581400"/>
              <a:chExt cx="2887640" cy="1677988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rot="5400000">
                <a:off x="-115087" y="4761691"/>
                <a:ext cx="990629" cy="1587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81020" y="5257800"/>
                <a:ext cx="2666981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>
                <a:off x="457190" y="4419576"/>
                <a:ext cx="1674861" cy="1587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>
                <a:off x="723901" y="4762486"/>
                <a:ext cx="989041" cy="15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1142191" y="4418781"/>
                <a:ext cx="1676449" cy="15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>
                <a:off x="1562095" y="4762486"/>
                <a:ext cx="989041" cy="1587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>
                <a:off x="2285988" y="4724384"/>
                <a:ext cx="1065243" cy="15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975" name="TextBox 108"/>
              <p:cNvSpPr txBox="1">
                <a:spLocks noChangeArrowheads="1"/>
              </p:cNvSpPr>
              <p:nvPr/>
            </p:nvSpPr>
            <p:spPr bwMode="auto">
              <a:xfrm>
                <a:off x="160360" y="3927144"/>
                <a:ext cx="53091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Times New Roman" pitchFamily="18" charset="0"/>
                    <a:cs typeface="Times New Roman" pitchFamily="18" charset="0"/>
                  </a:rPr>
                  <a:t>155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976" name="TextBox 116"/>
              <p:cNvSpPr txBox="1">
                <a:spLocks noChangeArrowheads="1"/>
              </p:cNvSpPr>
              <p:nvPr/>
            </p:nvSpPr>
            <p:spPr bwMode="auto">
              <a:xfrm>
                <a:off x="723328" y="4181896"/>
                <a:ext cx="53091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Times New Roman" pitchFamily="18" charset="0"/>
                    <a:cs typeface="Times New Roman" pitchFamily="18" charset="0"/>
                  </a:rPr>
                  <a:t>149</a:t>
                </a: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38964" name="TextBox 118"/>
            <p:cNvSpPr txBox="1">
              <a:spLocks noChangeArrowheads="1"/>
            </p:cNvSpPr>
            <p:nvPr/>
          </p:nvSpPr>
          <p:spPr bwMode="auto">
            <a:xfrm>
              <a:off x="990600" y="3962400"/>
              <a:ext cx="5309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148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38965" name="TextBox 119"/>
            <p:cNvSpPr txBox="1">
              <a:spLocks noChangeArrowheads="1"/>
            </p:cNvSpPr>
            <p:nvPr/>
          </p:nvSpPr>
          <p:spPr bwMode="auto">
            <a:xfrm>
              <a:off x="1676400" y="4038600"/>
              <a:ext cx="5309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142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38966" name="TextBox 120"/>
            <p:cNvSpPr txBox="1">
              <a:spLocks noChangeArrowheads="1"/>
            </p:cNvSpPr>
            <p:nvPr/>
          </p:nvSpPr>
          <p:spPr bwMode="auto">
            <a:xfrm>
              <a:off x="1828800" y="4648200"/>
              <a:ext cx="6463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 141 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38967" name="TextBox 121"/>
            <p:cNvSpPr txBox="1">
              <a:spLocks noChangeArrowheads="1"/>
            </p:cNvSpPr>
            <p:nvPr/>
          </p:nvSpPr>
          <p:spPr bwMode="auto">
            <a:xfrm>
              <a:off x="2593285" y="4659868"/>
              <a:ext cx="5309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135</a:t>
              </a: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3" name="Group 139"/>
          <p:cNvGrpSpPr>
            <a:grpSpLocks/>
          </p:cNvGrpSpPr>
          <p:nvPr/>
        </p:nvGrpSpPr>
        <p:grpSpPr bwMode="auto">
          <a:xfrm>
            <a:off x="3124200" y="4008438"/>
            <a:ext cx="3027363" cy="2011362"/>
            <a:chOff x="3124200" y="4009032"/>
            <a:chExt cx="3027023" cy="2010768"/>
          </a:xfrm>
        </p:grpSpPr>
        <p:grpSp>
          <p:nvGrpSpPr>
            <p:cNvPr id="15" name="Group 99"/>
            <p:cNvGrpSpPr>
              <a:grpSpLocks/>
            </p:cNvGrpSpPr>
            <p:nvPr/>
          </p:nvGrpSpPr>
          <p:grpSpPr bwMode="auto">
            <a:xfrm>
              <a:off x="3276600" y="4341812"/>
              <a:ext cx="2667000" cy="1677988"/>
              <a:chOff x="3276600" y="3581400"/>
              <a:chExt cx="2667000" cy="1677988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3276583" y="5257801"/>
                <a:ext cx="2666700" cy="15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>
                <a:off x="2820326" y="4723765"/>
                <a:ext cx="1066485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>
                <a:off x="3277530" y="4419055"/>
                <a:ext cx="1675905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4420346" y="4723765"/>
                <a:ext cx="1066485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5334643" y="4723765"/>
                <a:ext cx="1066485" cy="1588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4191827" y="4419055"/>
                <a:ext cx="1675905" cy="1588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>
                <a:off x="3658432" y="4723765"/>
                <a:ext cx="1066485" cy="1588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950" name="TextBox 123"/>
            <p:cNvSpPr txBox="1">
              <a:spLocks noChangeArrowheads="1"/>
            </p:cNvSpPr>
            <p:nvPr/>
          </p:nvSpPr>
          <p:spPr bwMode="auto">
            <a:xfrm>
              <a:off x="3124200" y="4659868"/>
              <a:ext cx="5309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229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38951" name="TextBox 125"/>
            <p:cNvSpPr txBox="1">
              <a:spLocks noChangeArrowheads="1"/>
            </p:cNvSpPr>
            <p:nvPr/>
          </p:nvSpPr>
          <p:spPr bwMode="auto">
            <a:xfrm>
              <a:off x="3858904" y="4009032"/>
              <a:ext cx="5309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222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38952" name="TextBox 127"/>
            <p:cNvSpPr txBox="1">
              <a:spLocks noChangeArrowheads="1"/>
            </p:cNvSpPr>
            <p:nvPr/>
          </p:nvSpPr>
          <p:spPr bwMode="auto">
            <a:xfrm>
              <a:off x="4498285" y="5040868"/>
              <a:ext cx="5309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215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38953" name="TextBox 128"/>
            <p:cNvSpPr txBox="1">
              <a:spLocks noChangeArrowheads="1"/>
            </p:cNvSpPr>
            <p:nvPr/>
          </p:nvSpPr>
          <p:spPr bwMode="auto">
            <a:xfrm>
              <a:off x="4038600" y="4659868"/>
              <a:ext cx="5309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220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38954" name="TextBox 129"/>
            <p:cNvSpPr txBox="1">
              <a:spLocks noChangeArrowheads="1"/>
            </p:cNvSpPr>
            <p:nvPr/>
          </p:nvSpPr>
          <p:spPr bwMode="auto">
            <a:xfrm>
              <a:off x="4800600" y="4050268"/>
              <a:ext cx="5309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213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38955" name="TextBox 130"/>
            <p:cNvSpPr txBox="1">
              <a:spLocks noChangeArrowheads="1"/>
            </p:cNvSpPr>
            <p:nvPr/>
          </p:nvSpPr>
          <p:spPr bwMode="auto">
            <a:xfrm>
              <a:off x="5562600" y="4659868"/>
              <a:ext cx="5886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 206</a:t>
              </a: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6" name="Group 140"/>
          <p:cNvGrpSpPr>
            <a:grpSpLocks/>
          </p:cNvGrpSpPr>
          <p:nvPr/>
        </p:nvGrpSpPr>
        <p:grpSpPr bwMode="auto">
          <a:xfrm>
            <a:off x="6103938" y="4038600"/>
            <a:ext cx="2852737" cy="1981200"/>
            <a:chOff x="6103960" y="4038600"/>
            <a:chExt cx="2853015" cy="1981200"/>
          </a:xfrm>
        </p:grpSpPr>
        <p:grpSp>
          <p:nvGrpSpPr>
            <p:cNvPr id="17" name="Group 100"/>
            <p:cNvGrpSpPr>
              <a:grpSpLocks/>
            </p:cNvGrpSpPr>
            <p:nvPr/>
          </p:nvGrpSpPr>
          <p:grpSpPr bwMode="auto">
            <a:xfrm>
              <a:off x="6248400" y="4341812"/>
              <a:ext cx="2667000" cy="1677988"/>
              <a:chOff x="6248400" y="3581400"/>
              <a:chExt cx="2667000" cy="1677988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6248436" y="5257801"/>
                <a:ext cx="2667260" cy="15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5400000">
                <a:off x="6706527" y="4723607"/>
                <a:ext cx="1066800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>
                <a:off x="5715830" y="4723607"/>
                <a:ext cx="1066800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7191555" y="4724401"/>
                <a:ext cx="1065213" cy="1587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>
                <a:off x="8152881" y="4723607"/>
                <a:ext cx="1066800" cy="1587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5916698" y="4419601"/>
                <a:ext cx="1676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7370196" y="4418807"/>
                <a:ext cx="1676400" cy="1588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936" name="TextBox 132"/>
            <p:cNvSpPr txBox="1">
              <a:spLocks noChangeArrowheads="1"/>
            </p:cNvSpPr>
            <p:nvPr/>
          </p:nvSpPr>
          <p:spPr bwMode="auto">
            <a:xfrm>
              <a:off x="6103960" y="4632280"/>
              <a:ext cx="5309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821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38937" name="TextBox 133"/>
            <p:cNvSpPr txBox="1">
              <a:spLocks noChangeArrowheads="1"/>
            </p:cNvSpPr>
            <p:nvPr/>
          </p:nvSpPr>
          <p:spPr bwMode="auto">
            <a:xfrm>
              <a:off x="6477000" y="4038600"/>
              <a:ext cx="5309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814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38938" name="TextBox 134"/>
            <p:cNvSpPr txBox="1">
              <a:spLocks noChangeArrowheads="1"/>
            </p:cNvSpPr>
            <p:nvPr/>
          </p:nvSpPr>
          <p:spPr bwMode="auto">
            <a:xfrm>
              <a:off x="6934200" y="4659868"/>
              <a:ext cx="5309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807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38939" name="TextBox 135"/>
            <p:cNvSpPr txBox="1">
              <a:spLocks noChangeArrowheads="1"/>
            </p:cNvSpPr>
            <p:nvPr/>
          </p:nvSpPr>
          <p:spPr bwMode="auto">
            <a:xfrm>
              <a:off x="7453952" y="4667536"/>
              <a:ext cx="5309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788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38940" name="TextBox 136"/>
            <p:cNvSpPr txBox="1">
              <a:spLocks noChangeArrowheads="1"/>
            </p:cNvSpPr>
            <p:nvPr/>
          </p:nvSpPr>
          <p:spPr bwMode="auto">
            <a:xfrm>
              <a:off x="7897504" y="4044288"/>
              <a:ext cx="5886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7 81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38941" name="TextBox 137"/>
            <p:cNvSpPr txBox="1">
              <a:spLocks noChangeArrowheads="1"/>
            </p:cNvSpPr>
            <p:nvPr/>
          </p:nvSpPr>
          <p:spPr bwMode="auto">
            <a:xfrm>
              <a:off x="8368352" y="4653888"/>
              <a:ext cx="5886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7 81</a:t>
              </a:r>
              <a:endParaRPr lang="en-US">
                <a:latin typeface="Calibri" pitchFamily="34" charset="0"/>
              </a:endParaRPr>
            </a:p>
          </p:txBody>
        </p:sp>
      </p:grpSp>
      <p:sp>
        <p:nvSpPr>
          <p:cNvPr id="38932" name="TextBox 92"/>
          <p:cNvSpPr txBox="1">
            <a:spLocks noChangeArrowheads="1"/>
          </p:cNvSpPr>
          <p:nvPr/>
        </p:nvSpPr>
        <p:spPr bwMode="auto">
          <a:xfrm>
            <a:off x="1143000" y="1600200"/>
            <a:ext cx="89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40MHz</a:t>
            </a:r>
          </a:p>
        </p:txBody>
      </p:sp>
      <p:sp>
        <p:nvSpPr>
          <p:cNvPr id="38933" name="TextBox 93"/>
          <p:cNvSpPr txBox="1">
            <a:spLocks noChangeArrowheads="1"/>
          </p:cNvSpPr>
          <p:nvPr/>
        </p:nvSpPr>
        <p:spPr bwMode="auto">
          <a:xfrm>
            <a:off x="4267200" y="1676400"/>
            <a:ext cx="89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60MHz</a:t>
            </a:r>
          </a:p>
        </p:txBody>
      </p:sp>
      <p:sp>
        <p:nvSpPr>
          <p:cNvPr id="38934" name="TextBox 94"/>
          <p:cNvSpPr txBox="1">
            <a:spLocks noChangeArrowheads="1"/>
          </p:cNvSpPr>
          <p:nvPr/>
        </p:nvSpPr>
        <p:spPr bwMode="auto">
          <a:xfrm>
            <a:off x="7086600" y="1676400"/>
            <a:ext cx="100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220MHz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35"/>
          <p:cNvSpPr txBox="1">
            <a:spLocks noChangeArrowheads="1"/>
          </p:cNvSpPr>
          <p:nvPr/>
        </p:nvSpPr>
        <p:spPr bwMode="auto">
          <a:xfrm>
            <a:off x="457200" y="609600"/>
            <a:ext cx="566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When J is same no. of lines are reduced   (J =7 Hz)</a:t>
            </a:r>
          </a:p>
        </p:txBody>
      </p:sp>
      <p:grpSp>
        <p:nvGrpSpPr>
          <p:cNvPr id="2" name="Group 146"/>
          <p:cNvGrpSpPr>
            <a:grpSpLocks/>
          </p:cNvGrpSpPr>
          <p:nvPr/>
        </p:nvGrpSpPr>
        <p:grpSpPr bwMode="auto">
          <a:xfrm>
            <a:off x="533400" y="1600200"/>
            <a:ext cx="3732213" cy="3690938"/>
            <a:chOff x="533400" y="1600200"/>
            <a:chExt cx="3732803" cy="3691354"/>
          </a:xfrm>
        </p:grpSpPr>
        <p:grpSp>
          <p:nvGrpSpPr>
            <p:cNvPr id="3" name="Group 132"/>
            <p:cNvGrpSpPr>
              <a:grpSpLocks/>
            </p:cNvGrpSpPr>
            <p:nvPr/>
          </p:nvGrpSpPr>
          <p:grpSpPr bwMode="auto">
            <a:xfrm>
              <a:off x="914400" y="1981200"/>
              <a:ext cx="3049588" cy="2973388"/>
              <a:chOff x="837406" y="1371600"/>
              <a:chExt cx="3049588" cy="2973388"/>
            </a:xfrm>
          </p:grpSpPr>
          <p:cxnSp>
            <p:nvCxnSpPr>
              <p:cNvPr id="4" name="Straight Connector 3"/>
              <p:cNvCxnSpPr/>
              <p:nvPr/>
            </p:nvCxnSpPr>
            <p:spPr>
              <a:xfrm rot="5400000">
                <a:off x="876434" y="2856916"/>
                <a:ext cx="2972135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rot="5400000">
                <a:off x="2362518" y="3961941"/>
                <a:ext cx="76208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2743579" y="3961941"/>
                <a:ext cx="76208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2781700" y="3619002"/>
                <a:ext cx="1447963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3505699" y="3961941"/>
                <a:ext cx="76208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1600398" y="3961941"/>
                <a:ext cx="76208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1219338" y="3961941"/>
                <a:ext cx="76208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494545" y="3619796"/>
                <a:ext cx="1449551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457217" y="3961941"/>
                <a:ext cx="76208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3123836" y="3200640"/>
                <a:ext cx="381043" cy="38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 flipV="1">
                <a:off x="3504896" y="3200640"/>
                <a:ext cx="381043" cy="38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839063" y="3200640"/>
                <a:ext cx="381043" cy="38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V="1">
                <a:off x="1220123" y="3200640"/>
                <a:ext cx="381043" cy="38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1982244" y="3200640"/>
                <a:ext cx="381043" cy="38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V="1">
                <a:off x="2362510" y="3201435"/>
                <a:ext cx="381043" cy="3794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1220114" y="2133729"/>
                <a:ext cx="1143181" cy="7620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0800000">
                <a:off x="2363295" y="2133729"/>
                <a:ext cx="1141592" cy="7620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66" name="TextBox 136"/>
            <p:cNvSpPr txBox="1">
              <a:spLocks noChangeArrowheads="1"/>
            </p:cNvSpPr>
            <p:nvPr/>
          </p:nvSpPr>
          <p:spPr bwMode="auto">
            <a:xfrm>
              <a:off x="2209800" y="1600200"/>
              <a:ext cx="684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91Hz</a:t>
              </a:r>
            </a:p>
          </p:txBody>
        </p:sp>
        <p:sp>
          <p:nvSpPr>
            <p:cNvPr id="39967" name="TextBox 137"/>
            <p:cNvSpPr txBox="1">
              <a:spLocks noChangeArrowheads="1"/>
            </p:cNvSpPr>
            <p:nvPr/>
          </p:nvSpPr>
          <p:spPr bwMode="auto">
            <a:xfrm>
              <a:off x="3581400" y="3124200"/>
              <a:ext cx="684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84Hz</a:t>
              </a:r>
            </a:p>
          </p:txBody>
        </p:sp>
        <p:sp>
          <p:nvSpPr>
            <p:cNvPr id="39968" name="TextBox 138"/>
            <p:cNvSpPr txBox="1">
              <a:spLocks noChangeArrowheads="1"/>
            </p:cNvSpPr>
            <p:nvPr/>
          </p:nvSpPr>
          <p:spPr bwMode="auto">
            <a:xfrm>
              <a:off x="533400" y="3124200"/>
              <a:ext cx="684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98Hz</a:t>
              </a:r>
            </a:p>
          </p:txBody>
        </p:sp>
        <p:sp>
          <p:nvSpPr>
            <p:cNvPr id="39969" name="TextBox 139"/>
            <p:cNvSpPr txBox="1">
              <a:spLocks noChangeArrowheads="1"/>
            </p:cNvSpPr>
            <p:nvPr/>
          </p:nvSpPr>
          <p:spPr bwMode="auto">
            <a:xfrm>
              <a:off x="533400" y="4953000"/>
              <a:ext cx="37240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   105  98    91   98    91    84   91   84    77</a:t>
              </a:r>
            </a:p>
          </p:txBody>
        </p:sp>
      </p:grpSp>
      <p:grpSp>
        <p:nvGrpSpPr>
          <p:cNvPr id="5" name="Group 145"/>
          <p:cNvGrpSpPr>
            <a:grpSpLocks/>
          </p:cNvGrpSpPr>
          <p:nvPr/>
        </p:nvGrpSpPr>
        <p:grpSpPr bwMode="auto">
          <a:xfrm>
            <a:off x="5257800" y="1828800"/>
            <a:ext cx="2360613" cy="3821113"/>
            <a:chOff x="5715000" y="1676400"/>
            <a:chExt cx="2361203" cy="3820418"/>
          </a:xfrm>
        </p:grpSpPr>
        <p:grpSp>
          <p:nvGrpSpPr>
            <p:cNvPr id="7" name="Group 134"/>
            <p:cNvGrpSpPr>
              <a:grpSpLocks/>
            </p:cNvGrpSpPr>
            <p:nvPr/>
          </p:nvGrpSpPr>
          <p:grpSpPr bwMode="auto">
            <a:xfrm>
              <a:off x="6019800" y="1752600"/>
              <a:ext cx="1677988" cy="2667791"/>
              <a:chOff x="6019006" y="1752603"/>
              <a:chExt cx="1677988" cy="2667791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6478067" y="2438182"/>
                <a:ext cx="380931" cy="38109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6858384" y="3200821"/>
                <a:ext cx="457117" cy="455726"/>
              </a:xfrm>
              <a:prstGeom prst="line">
                <a:avLst/>
              </a:prstGeom>
              <a:ln w="28575">
                <a:solidFill>
                  <a:srgbClr val="B61C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133"/>
              <p:cNvGrpSpPr>
                <a:grpSpLocks/>
              </p:cNvGrpSpPr>
              <p:nvPr/>
            </p:nvGrpSpPr>
            <p:grpSpPr bwMode="auto">
              <a:xfrm>
                <a:off x="6019006" y="1752603"/>
                <a:ext cx="1677988" cy="2667791"/>
                <a:chOff x="6019006" y="1752603"/>
                <a:chExt cx="1677988" cy="2667791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5528995" y="3081085"/>
                  <a:ext cx="265858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5400000" flipH="1" flipV="1">
                  <a:off x="6504530" y="3610416"/>
                  <a:ext cx="1601497" cy="19055"/>
                </a:xfrm>
                <a:prstGeom prst="line">
                  <a:avLst/>
                </a:prstGeom>
                <a:ln w="28575">
                  <a:solidFill>
                    <a:srgbClr val="B61C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 flipV="1">
                  <a:off x="6858384" y="3200821"/>
                  <a:ext cx="457117" cy="45572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5400000" flipH="1" flipV="1">
                  <a:off x="6439974" y="3238137"/>
                  <a:ext cx="457117" cy="38109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0800000">
                  <a:off x="6859080" y="2438264"/>
                  <a:ext cx="455726" cy="380931"/>
                </a:xfrm>
                <a:prstGeom prst="line">
                  <a:avLst/>
                </a:prstGeom>
                <a:ln w="28575">
                  <a:solidFill>
                    <a:srgbClr val="B61C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5400000">
                  <a:off x="6020769" y="3200027"/>
                  <a:ext cx="457117" cy="45731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7276795" y="3238137"/>
                  <a:ext cx="457117" cy="381095"/>
                </a:xfrm>
                <a:prstGeom prst="line">
                  <a:avLst/>
                </a:prstGeom>
                <a:ln w="28575">
                  <a:solidFill>
                    <a:srgbClr val="B61C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5400000">
                  <a:off x="5638945" y="4038967"/>
                  <a:ext cx="761861" cy="158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>
                  <a:off x="7315764" y="4038967"/>
                  <a:ext cx="761861" cy="1588"/>
                </a:xfrm>
                <a:prstGeom prst="line">
                  <a:avLst/>
                </a:prstGeom>
                <a:ln w="28575">
                  <a:solidFill>
                    <a:srgbClr val="B61C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5400000">
                  <a:off x="6887032" y="4027856"/>
                  <a:ext cx="761861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>
                  <a:off x="6516259" y="4036585"/>
                  <a:ext cx="761861" cy="3176"/>
                </a:xfrm>
                <a:prstGeom prst="line">
                  <a:avLst/>
                </a:prstGeom>
                <a:ln w="28575">
                  <a:solidFill>
                    <a:srgbClr val="B61C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 flipH="1">
                  <a:off x="6439974" y="3238137"/>
                  <a:ext cx="457117" cy="38109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5400000">
                  <a:off x="6450361" y="4037379"/>
                  <a:ext cx="761861" cy="158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5400000">
                  <a:off x="5648654" y="3619944"/>
                  <a:ext cx="1601497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>
                  <a:off x="6097848" y="4037379"/>
                  <a:ext cx="761861" cy="158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943" name="TextBox 140"/>
            <p:cNvSpPr txBox="1">
              <a:spLocks noChangeArrowheads="1"/>
            </p:cNvSpPr>
            <p:nvPr/>
          </p:nvSpPr>
          <p:spPr bwMode="auto">
            <a:xfrm>
              <a:off x="6934200" y="1676400"/>
              <a:ext cx="684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91Hz</a:t>
              </a:r>
            </a:p>
          </p:txBody>
        </p:sp>
        <p:sp>
          <p:nvSpPr>
            <p:cNvPr id="39944" name="TextBox 141"/>
            <p:cNvSpPr txBox="1">
              <a:spLocks noChangeArrowheads="1"/>
            </p:cNvSpPr>
            <p:nvPr/>
          </p:nvSpPr>
          <p:spPr bwMode="auto">
            <a:xfrm>
              <a:off x="7391400" y="2590800"/>
              <a:ext cx="684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84Hz</a:t>
              </a:r>
            </a:p>
          </p:txBody>
        </p:sp>
        <p:sp>
          <p:nvSpPr>
            <p:cNvPr id="39945" name="TextBox 142"/>
            <p:cNvSpPr txBox="1">
              <a:spLocks noChangeArrowheads="1"/>
            </p:cNvSpPr>
            <p:nvPr/>
          </p:nvSpPr>
          <p:spPr bwMode="auto">
            <a:xfrm>
              <a:off x="5715000" y="2667000"/>
              <a:ext cx="684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98Hz</a:t>
              </a:r>
            </a:p>
          </p:txBody>
        </p:sp>
        <p:sp>
          <p:nvSpPr>
            <p:cNvPr id="39946" name="TextBox 143"/>
            <p:cNvSpPr txBox="1">
              <a:spLocks noChangeArrowheads="1"/>
            </p:cNvSpPr>
            <p:nvPr/>
          </p:nvSpPr>
          <p:spPr bwMode="auto">
            <a:xfrm>
              <a:off x="5791200" y="4419600"/>
              <a:ext cx="2210862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Tx/>
                <a:buAutoNum type="arabicPlain" startAt="105"/>
              </a:pP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   98    91     84    77</a:t>
              </a:r>
            </a:p>
            <a:p>
              <a:pPr marL="342900" indent="-342900"/>
              <a:endParaRPr lang="en-US" sz="160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/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1  :   4   :   6    :    4   :   1</a:t>
              </a:r>
            </a:p>
            <a:p>
              <a:pPr marL="342900" indent="-342900"/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941" name="TextBox 147"/>
          <p:cNvSpPr txBox="1">
            <a:spLocks noChangeArrowheads="1"/>
          </p:cNvSpPr>
          <p:nvPr/>
        </p:nvSpPr>
        <p:spPr bwMode="auto">
          <a:xfrm>
            <a:off x="4800600" y="1295400"/>
            <a:ext cx="3952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Expected lines (2 + 1) (2 + 1)= 3 x 3 = 9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1676400" y="381000"/>
            <a:ext cx="5734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Rate Processes</a:t>
            </a:r>
          </a:p>
          <a:p>
            <a:pPr algn="ctr"/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Chemical Exchange</a:t>
            </a:r>
          </a:p>
          <a:p>
            <a:pPr algn="ctr"/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Acidic protons like O-H, N-H show Chemical Exchange</a:t>
            </a:r>
          </a:p>
          <a:p>
            <a:pPr algn="ctr"/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e.g. CH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CH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OH</a:t>
            </a: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28600" y="1524000"/>
            <a:ext cx="2362200" cy="1600200"/>
            <a:chOff x="228600" y="1523999"/>
            <a:chExt cx="2362200" cy="160020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28600" y="3111500"/>
              <a:ext cx="23622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477169" y="2318543"/>
              <a:ext cx="1589089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850232" y="2648744"/>
              <a:ext cx="927101" cy="1587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1700213" y="2582863"/>
              <a:ext cx="1060451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781050" y="2516188"/>
              <a:ext cx="1192214" cy="1587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797719" y="2575719"/>
              <a:ext cx="1058863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997744" y="2682082"/>
              <a:ext cx="860426" cy="1587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978694" y="2813844"/>
              <a:ext cx="596900" cy="1588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/>
            <p:cNvSpPr/>
            <p:nvPr/>
          </p:nvSpPr>
          <p:spPr>
            <a:xfrm>
              <a:off x="292100" y="2925763"/>
              <a:ext cx="255588" cy="198437"/>
            </a:xfrm>
            <a:custGeom>
              <a:avLst/>
              <a:gdLst>
                <a:gd name="connsiteX0" fmla="*/ 0 w 450166"/>
                <a:gd name="connsiteY0" fmla="*/ 241495 h 262597"/>
                <a:gd name="connsiteX1" fmla="*/ 84406 w 450166"/>
                <a:gd name="connsiteY1" fmla="*/ 227428 h 262597"/>
                <a:gd name="connsiteX2" fmla="*/ 182880 w 450166"/>
                <a:gd name="connsiteY2" fmla="*/ 30480 h 262597"/>
                <a:gd name="connsiteX3" fmla="*/ 323557 w 450166"/>
                <a:gd name="connsiteY3" fmla="*/ 44548 h 262597"/>
                <a:gd name="connsiteX4" fmla="*/ 393895 w 450166"/>
                <a:gd name="connsiteY4" fmla="*/ 171157 h 262597"/>
                <a:gd name="connsiteX5" fmla="*/ 450166 w 450166"/>
                <a:gd name="connsiteY5" fmla="*/ 227428 h 26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166" h="262597">
                  <a:moveTo>
                    <a:pt x="0" y="241495"/>
                  </a:moveTo>
                  <a:cubicBezTo>
                    <a:pt x="26963" y="252046"/>
                    <a:pt x="53926" y="262597"/>
                    <a:pt x="84406" y="227428"/>
                  </a:cubicBezTo>
                  <a:cubicBezTo>
                    <a:pt x="114886" y="192259"/>
                    <a:pt x="143022" y="60960"/>
                    <a:pt x="182880" y="30480"/>
                  </a:cubicBezTo>
                  <a:cubicBezTo>
                    <a:pt x="222738" y="0"/>
                    <a:pt x="288388" y="21102"/>
                    <a:pt x="323557" y="44548"/>
                  </a:cubicBezTo>
                  <a:cubicBezTo>
                    <a:pt x="358726" y="67994"/>
                    <a:pt x="372793" y="140677"/>
                    <a:pt x="393895" y="171157"/>
                  </a:cubicBezTo>
                  <a:cubicBezTo>
                    <a:pt x="414997" y="201637"/>
                    <a:pt x="450166" y="227428"/>
                    <a:pt x="450166" y="227428"/>
                  </a:cubicBezTo>
                </a:path>
              </a:pathLst>
            </a:cu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228600" y="3276600"/>
            <a:ext cx="2362200" cy="1611313"/>
            <a:chOff x="228600" y="3276599"/>
            <a:chExt cx="2362200" cy="1610704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228600" y="4865086"/>
              <a:ext cx="2362200" cy="158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477469" y="4070843"/>
              <a:ext cx="1588487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1850407" y="4400918"/>
              <a:ext cx="926750" cy="158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1700413" y="4335062"/>
              <a:ext cx="1060049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781275" y="4290628"/>
              <a:ext cx="1191762" cy="1587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797125" y="4350931"/>
              <a:ext cx="1060049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997907" y="4434243"/>
              <a:ext cx="860100" cy="1587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979600" y="4566749"/>
              <a:ext cx="595088" cy="158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190631" y="4533423"/>
              <a:ext cx="685541" cy="3175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359655" y="4648474"/>
              <a:ext cx="457027" cy="158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375487" y="4762731"/>
              <a:ext cx="228514" cy="158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/>
          <p:cNvCxnSpPr/>
          <p:nvPr/>
        </p:nvCxnSpPr>
        <p:spPr>
          <a:xfrm>
            <a:off x="228600" y="6540500"/>
            <a:ext cx="23622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533400" y="4953000"/>
            <a:ext cx="1781175" cy="1600200"/>
            <a:chOff x="533400" y="4953000"/>
            <a:chExt cx="1780825" cy="1600495"/>
          </a:xfrm>
        </p:grpSpPr>
        <p:cxnSp>
          <p:nvCxnSpPr>
            <p:cNvPr id="81" name="Straight Connector 80"/>
            <p:cNvCxnSpPr/>
            <p:nvPr/>
          </p:nvCxnSpPr>
          <p:spPr>
            <a:xfrm rot="5400000">
              <a:off x="1477475" y="5746897"/>
              <a:ext cx="1589381" cy="158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1849797" y="6077952"/>
              <a:ext cx="927271" cy="158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1700576" y="6011264"/>
              <a:ext cx="1060645" cy="158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 flipH="1" flipV="1">
              <a:off x="781567" y="5946165"/>
              <a:ext cx="1192433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797465" y="6004913"/>
              <a:ext cx="105905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997489" y="6111296"/>
              <a:ext cx="860584" cy="158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978493" y="6243082"/>
              <a:ext cx="59701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103902" y="6122410"/>
              <a:ext cx="860584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67" name="TextBox 92"/>
          <p:cNvSpPr txBox="1">
            <a:spLocks noChangeArrowheads="1"/>
          </p:cNvSpPr>
          <p:nvPr/>
        </p:nvSpPr>
        <p:spPr bwMode="auto">
          <a:xfrm>
            <a:off x="2743200" y="2057400"/>
            <a:ext cx="962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  <a:cs typeface="Times New Roman" pitchFamily="18" charset="0"/>
              </a:rPr>
              <a:t>Normal</a:t>
            </a:r>
          </a:p>
          <a:p>
            <a:r>
              <a:rPr lang="en-US" sz="2000">
                <a:latin typeface="Calibri" pitchFamily="34" charset="0"/>
                <a:cs typeface="Times New Roman" pitchFamily="18" charset="0"/>
              </a:rPr>
              <a:t>sample</a:t>
            </a:r>
          </a:p>
        </p:txBody>
      </p:sp>
      <p:sp>
        <p:nvSpPr>
          <p:cNvPr id="40968" name="TextBox 93"/>
          <p:cNvSpPr txBox="1">
            <a:spLocks noChangeArrowheads="1"/>
          </p:cNvSpPr>
          <p:nvPr/>
        </p:nvSpPr>
        <p:spPr bwMode="auto">
          <a:xfrm>
            <a:off x="3810000" y="1981200"/>
            <a:ext cx="5268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Rate of exchange = rate of spin spin coupling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Line broadening</a:t>
            </a:r>
          </a:p>
        </p:txBody>
      </p:sp>
      <p:sp>
        <p:nvSpPr>
          <p:cNvPr id="40969" name="TextBox 94"/>
          <p:cNvSpPr txBox="1">
            <a:spLocks noChangeArrowheads="1"/>
          </p:cNvSpPr>
          <p:nvPr/>
        </p:nvSpPr>
        <p:spPr bwMode="auto">
          <a:xfrm>
            <a:off x="2667000" y="3657600"/>
            <a:ext cx="5480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  <a:cs typeface="Times New Roman" pitchFamily="18" charset="0"/>
              </a:rPr>
              <a:t>Pure        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Rate of exchange very less than rate </a:t>
            </a:r>
          </a:p>
          <a:p>
            <a:r>
              <a:rPr lang="en-US" sz="20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              of coupling, </a:t>
            </a:r>
            <a:r>
              <a:rPr lang="en-US" b="1">
                <a:solidFill>
                  <a:srgbClr val="FF0000"/>
                </a:solidFill>
              </a:rPr>
              <a:t>no exchange,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coupling</a:t>
            </a:r>
          </a:p>
          <a:p>
            <a:r>
              <a:rPr lang="en-US" sz="2000">
                <a:latin typeface="Calibri" pitchFamily="34" charset="0"/>
                <a:cs typeface="Times New Roman" pitchFamily="18" charset="0"/>
              </a:rPr>
              <a:t>Ethanol    </a:t>
            </a:r>
            <a:r>
              <a:rPr lang="en-US" sz="200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seen</a:t>
            </a:r>
          </a:p>
        </p:txBody>
      </p:sp>
      <p:sp>
        <p:nvSpPr>
          <p:cNvPr id="40970" name="TextBox 95"/>
          <p:cNvSpPr txBox="1">
            <a:spLocks noChangeArrowheads="1"/>
          </p:cNvSpPr>
          <p:nvPr/>
        </p:nvSpPr>
        <p:spPr bwMode="auto">
          <a:xfrm>
            <a:off x="2590800" y="5029200"/>
            <a:ext cx="63246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  <a:cs typeface="Times New Roman" pitchFamily="18" charset="0"/>
              </a:rPr>
              <a:t>Ethanol     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Rate of exchange more than rate of  </a:t>
            </a:r>
          </a:p>
          <a:p>
            <a:r>
              <a:rPr lang="en-US" sz="20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                coupling, </a:t>
            </a:r>
          </a:p>
          <a:p>
            <a:r>
              <a:rPr lang="en-US" sz="2000">
                <a:latin typeface="Calibri" pitchFamily="34" charset="0"/>
                <a:cs typeface="Times New Roman" pitchFamily="18" charset="0"/>
              </a:rPr>
              <a:t>+ 1 drop acid   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Fast exchange, </a:t>
            </a:r>
            <a:r>
              <a:rPr lang="en-US" b="1">
                <a:solidFill>
                  <a:srgbClr val="FF0000"/>
                </a:solidFill>
              </a:rPr>
              <a:t>no coupling </a:t>
            </a:r>
          </a:p>
          <a:p>
            <a:r>
              <a:rPr lang="en-US" b="1"/>
              <a:t>Or base</a:t>
            </a:r>
            <a:endParaRPr lang="en-US" sz="2000" b="1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endParaRPr lang="en-US" sz="2000" b="1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5029200" cy="685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CC"/>
                </a:solidFill>
                <a:cs typeface="Times New Roman" pitchFamily="18" charset="0"/>
              </a:rPr>
              <a:t>Aromatic Protons, </a:t>
            </a:r>
            <a:r>
              <a:rPr lang="en-US" sz="2800" smtClean="0">
                <a:solidFill>
                  <a:srgbClr val="0000CC"/>
                </a:solidFill>
                <a:cs typeface="Times New Roman" pitchFamily="18" charset="0"/>
                <a:sym typeface="Symbol" pitchFamily="18" charset="2"/>
              </a:rPr>
              <a:t>7-8 </a:t>
            </a:r>
          </a:p>
        </p:txBody>
      </p:sp>
      <p:pic>
        <p:nvPicPr>
          <p:cNvPr id="41987" name="Picture 6" descr="E:\Wade ed5 PPT\Graphics\Chapter 13\Reduced\FG13_10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6400800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Vinyl Protons, </a:t>
            </a:r>
            <a:r>
              <a:rPr lang="en-US" sz="2800" dirty="0">
                <a:solidFill>
                  <a:srgbClr val="0000CC"/>
                </a:solidFill>
                <a:latin typeface="+mn-lt"/>
                <a:cs typeface="Times New Roman" pitchFamily="18" charset="0"/>
                <a:sym typeface="Symbol" pitchFamily="18" charset="2"/>
              </a:rPr>
              <a:t>5-6</a:t>
            </a:r>
          </a:p>
        </p:txBody>
      </p:sp>
      <p:pic>
        <p:nvPicPr>
          <p:cNvPr id="43011" name="Picture 5" descr="E:\Wade ed5 PPT\Graphics\Chapter 13\Reduced\FG13_12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700" y="1676400"/>
            <a:ext cx="7073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53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00CC"/>
                </a:solidFill>
                <a:latin typeface="+mn-lt"/>
                <a:cs typeface="Times New Roman" pitchFamily="18" charset="0"/>
              </a:rPr>
              <a:t>Acetylenic</a:t>
            </a:r>
            <a:r>
              <a:rPr lang="en-US" sz="2800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 Protons, </a:t>
            </a:r>
            <a:r>
              <a:rPr lang="en-US" sz="2800" dirty="0">
                <a:solidFill>
                  <a:srgbClr val="0000CC"/>
                </a:solidFill>
                <a:latin typeface="+mn-lt"/>
                <a:cs typeface="Times New Roman" pitchFamily="18" charset="0"/>
                <a:sym typeface="Symbol" pitchFamily="18" charset="2"/>
              </a:rPr>
              <a:t>2.5</a:t>
            </a:r>
          </a:p>
        </p:txBody>
      </p:sp>
      <p:pic>
        <p:nvPicPr>
          <p:cNvPr id="44035" name="Picture 5" descr="E:\Wade ed5 PPT\Graphics\Chapter 13\Reduced\FG13_13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7650" y="1295400"/>
            <a:ext cx="6254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38200" y="3657600"/>
            <a:ext cx="2324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At 110 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 – single line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at 5.45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81600" y="3124200"/>
            <a:ext cx="1752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7004050" y="2917825"/>
            <a:ext cx="784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-2.99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2743200" y="1177925"/>
          <a:ext cx="3886200" cy="3241675"/>
        </p:xfrm>
        <a:graphic>
          <a:graphicData uri="http://schemas.openxmlformats.org/presentationml/2006/ole">
            <p:oleObj spid="_x0000_s8194" name="CS ChemDraw Drawing" r:id="rId3" imgW="2413080" imgH="2012760" progId="ChemDraw.Document.6.0">
              <p:embed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6096000" y="1371600"/>
            <a:ext cx="7620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6438900" y="1714500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19"/>
          <p:cNvSpPr txBox="1">
            <a:spLocks noChangeArrowheads="1"/>
          </p:cNvSpPr>
          <p:nvPr/>
        </p:nvSpPr>
        <p:spPr bwMode="auto">
          <a:xfrm>
            <a:off x="7010400" y="13716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9.28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TextBox 20"/>
          <p:cNvSpPr txBox="1">
            <a:spLocks noChangeArrowheads="1"/>
          </p:cNvSpPr>
          <p:nvPr/>
        </p:nvSpPr>
        <p:spPr bwMode="auto">
          <a:xfrm>
            <a:off x="6934200" y="2209800"/>
            <a:ext cx="100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At -60 </a:t>
            </a:r>
            <a:r>
              <a:rPr lang="en-US" baseline="30000">
                <a:latin typeface="Calibri" pitchFamily="34" charset="0"/>
              </a:rPr>
              <a:t>o</a:t>
            </a:r>
            <a:r>
              <a:rPr lang="en-US">
                <a:latin typeface="Calibri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533400" y="838200"/>
            <a:ext cx="796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333FF"/>
                </a:solidFill>
                <a:latin typeface="Calibri" pitchFamily="34" charset="0"/>
              </a:rPr>
              <a:t>NMR : Powerful device for locating positions of nuclei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051050" y="2286000"/>
            <a:ext cx="5235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In 1945, Discovered by</a:t>
            </a:r>
          </a:p>
          <a:p>
            <a:pPr algn="ctr"/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Purcell, Torrey and Pound at Harvard</a:t>
            </a:r>
          </a:p>
          <a:p>
            <a:pPr algn="ctr"/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Bloch, Hansen, Packard at Stanford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2667000" y="4572000"/>
            <a:ext cx="3948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EtOH : first compound studied</a:t>
            </a: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3505200" y="35052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alibri" pitchFamily="34" charset="0"/>
              </a:rPr>
              <a:t>Nobel Prize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685800" y="533400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Aromatic Protons 6.5 to 8.0 due to ring current effect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514600" y="1371600"/>
            <a:ext cx="1127125" cy="1752600"/>
            <a:chOff x="533400" y="1524000"/>
            <a:chExt cx="1126832" cy="1752600"/>
          </a:xfrm>
        </p:grpSpPr>
        <p:graphicFrame>
          <p:nvGraphicFramePr>
            <p:cNvPr id="9221" name="Object 2"/>
            <p:cNvGraphicFramePr>
              <a:graphicFrameLocks noChangeAspect="1"/>
            </p:cNvGraphicFramePr>
            <p:nvPr/>
          </p:nvGraphicFramePr>
          <p:xfrm>
            <a:off x="533400" y="1600200"/>
            <a:ext cx="941426" cy="1676400"/>
          </p:xfrm>
          <a:graphic>
            <a:graphicData uri="http://schemas.openxmlformats.org/presentationml/2006/ole">
              <p:oleObj spid="_x0000_s9221" name="CS ChemDraw Drawing" r:id="rId3" imgW="723600" imgH="1289160" progId="ChemDraw.Document.6.0">
                <p:embed/>
              </p:oleObj>
            </a:graphicData>
          </a:graphic>
        </p:graphicFrame>
        <p:sp>
          <p:nvSpPr>
            <p:cNvPr id="9237" name="TextBox 3"/>
            <p:cNvSpPr txBox="1">
              <a:spLocks noChangeArrowheads="1"/>
            </p:cNvSpPr>
            <p:nvPr/>
          </p:nvSpPr>
          <p:spPr bwMode="auto">
            <a:xfrm>
              <a:off x="1066800" y="1524000"/>
              <a:ext cx="5934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7.25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410200" y="1371600"/>
            <a:ext cx="2147888" cy="2573338"/>
            <a:chOff x="3505200" y="1447800"/>
            <a:chExt cx="2147664" cy="2573444"/>
          </a:xfrm>
        </p:grpSpPr>
        <p:graphicFrame>
          <p:nvGraphicFramePr>
            <p:cNvPr id="9220" name="Object 3"/>
            <p:cNvGraphicFramePr>
              <a:graphicFrameLocks noChangeAspect="1"/>
            </p:cNvGraphicFramePr>
            <p:nvPr/>
          </p:nvGraphicFramePr>
          <p:xfrm>
            <a:off x="3505200" y="1447800"/>
            <a:ext cx="1447800" cy="2225941"/>
          </p:xfrm>
          <a:graphic>
            <a:graphicData uri="http://schemas.openxmlformats.org/presentationml/2006/ole">
              <p:oleObj spid="_x0000_s9220" name="CS ChemDraw Drawing" r:id="rId4" imgW="1102320" imgH="1693440" progId="ChemDraw.Document.6.0">
                <p:embed/>
              </p:oleObj>
            </a:graphicData>
          </a:graphic>
        </p:graphicFrame>
        <p:sp>
          <p:nvSpPr>
            <p:cNvPr id="9234" name="TextBox 5"/>
            <p:cNvSpPr txBox="1">
              <a:spLocks noChangeArrowheads="1"/>
            </p:cNvSpPr>
            <p:nvPr/>
          </p:nvSpPr>
          <p:spPr bwMode="auto">
            <a:xfrm>
              <a:off x="4912056" y="1883392"/>
              <a:ext cx="5966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6.5</a:t>
              </a:r>
              <a:r>
                <a:rPr lang="el-GR">
                  <a:latin typeface="Times New Roman" pitchFamily="18" charset="0"/>
                  <a:cs typeface="Times New Roman" pitchFamily="18" charset="0"/>
                </a:rPr>
                <a:t>δ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9235" name="TextBox 6"/>
            <p:cNvSpPr txBox="1">
              <a:spLocks noChangeArrowheads="1"/>
            </p:cNvSpPr>
            <p:nvPr/>
          </p:nvSpPr>
          <p:spPr bwMode="auto">
            <a:xfrm>
              <a:off x="4892720" y="2881952"/>
              <a:ext cx="7601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7.14</a:t>
              </a:r>
              <a:r>
                <a:rPr lang="el-GR">
                  <a:latin typeface="Times New Roman" pitchFamily="18" charset="0"/>
                  <a:cs typeface="Times New Roman" pitchFamily="18" charset="0"/>
                </a:rPr>
                <a:t> δ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9236" name="TextBox 7"/>
            <p:cNvSpPr txBox="1">
              <a:spLocks noChangeArrowheads="1"/>
            </p:cNvSpPr>
            <p:nvPr/>
          </p:nvSpPr>
          <p:spPr bwMode="auto">
            <a:xfrm>
              <a:off x="3667416" y="3651912"/>
              <a:ext cx="7601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6.87</a:t>
              </a:r>
              <a:r>
                <a:rPr lang="el-GR">
                  <a:latin typeface="Times New Roman" pitchFamily="18" charset="0"/>
                  <a:cs typeface="Times New Roman" pitchFamily="18" charset="0"/>
                </a:rPr>
                <a:t> δ</a:t>
              </a: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181600" y="4648200"/>
            <a:ext cx="3624263" cy="1747838"/>
            <a:chOff x="533400" y="4642512"/>
            <a:chExt cx="3624674" cy="1748059"/>
          </a:xfrm>
        </p:grpSpPr>
        <p:graphicFrame>
          <p:nvGraphicFramePr>
            <p:cNvPr id="9219" name="Object 4"/>
            <p:cNvGraphicFramePr>
              <a:graphicFrameLocks noChangeAspect="1"/>
            </p:cNvGraphicFramePr>
            <p:nvPr/>
          </p:nvGraphicFramePr>
          <p:xfrm>
            <a:off x="533400" y="4724400"/>
            <a:ext cx="1219200" cy="1666171"/>
          </p:xfrm>
          <a:graphic>
            <a:graphicData uri="http://schemas.openxmlformats.org/presentationml/2006/ole">
              <p:oleObj spid="_x0000_s9219" name="CS ChemDraw Drawing" r:id="rId5" imgW="922680" imgH="1260360" progId="ChemDraw.Document.6.0">
                <p:embed/>
              </p:oleObj>
            </a:graphicData>
          </a:graphic>
        </p:graphicFrame>
        <p:cxnSp>
          <p:nvCxnSpPr>
            <p:cNvPr id="12" name="Straight Arrow Connector 11"/>
            <p:cNvCxnSpPr/>
            <p:nvPr/>
          </p:nvCxnSpPr>
          <p:spPr>
            <a:xfrm>
              <a:off x="1752738" y="4840975"/>
              <a:ext cx="304835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3" name="TextBox 12"/>
            <p:cNvSpPr txBox="1">
              <a:spLocks noChangeArrowheads="1"/>
            </p:cNvSpPr>
            <p:nvPr/>
          </p:nvSpPr>
          <p:spPr bwMode="auto">
            <a:xfrm>
              <a:off x="1967075" y="4642512"/>
              <a:ext cx="2190999" cy="91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Electron withdrawer</a:t>
              </a:r>
            </a:p>
            <a:p>
              <a:r>
                <a:rPr lang="en-US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o and p downfield</a:t>
              </a:r>
            </a:p>
            <a:p>
              <a:r>
                <a:rPr lang="en-US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m less downfield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838200" y="4114800"/>
            <a:ext cx="2525713" cy="2427288"/>
            <a:chOff x="838200" y="4114800"/>
            <a:chExt cx="2525583" cy="2426732"/>
          </a:xfrm>
        </p:grpSpPr>
        <p:graphicFrame>
          <p:nvGraphicFramePr>
            <p:cNvPr id="9218" name="Object 5"/>
            <p:cNvGraphicFramePr>
              <a:graphicFrameLocks noChangeAspect="1"/>
            </p:cNvGraphicFramePr>
            <p:nvPr/>
          </p:nvGraphicFramePr>
          <p:xfrm>
            <a:off x="838200" y="4191000"/>
            <a:ext cx="1482725" cy="2279637"/>
          </p:xfrm>
          <a:graphic>
            <a:graphicData uri="http://schemas.openxmlformats.org/presentationml/2006/ole">
              <p:oleObj spid="_x0000_s9218" name="CS ChemDraw Drawing" r:id="rId6" imgW="1102320" imgH="1693080" progId="ChemDraw.Document.6.0">
                <p:embed/>
              </p:oleObj>
            </a:graphicData>
          </a:graphic>
        </p:graphicFrame>
        <p:sp>
          <p:nvSpPr>
            <p:cNvPr id="9227" name="TextBox 17"/>
            <p:cNvSpPr txBox="1">
              <a:spLocks noChangeArrowheads="1"/>
            </p:cNvSpPr>
            <p:nvPr/>
          </p:nvSpPr>
          <p:spPr bwMode="auto">
            <a:xfrm>
              <a:off x="2057400" y="4114800"/>
              <a:ext cx="13063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Withdrawer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676357" y="4302082"/>
              <a:ext cx="30478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9" name="TextBox 19"/>
            <p:cNvSpPr txBox="1">
              <a:spLocks noChangeArrowheads="1"/>
            </p:cNvSpPr>
            <p:nvPr/>
          </p:nvSpPr>
          <p:spPr bwMode="auto">
            <a:xfrm>
              <a:off x="2239368" y="4634552"/>
              <a:ext cx="7553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8.26 </a:t>
              </a:r>
              <a:r>
                <a:rPr lang="el-GR">
                  <a:latin typeface="Times New Roman" pitchFamily="18" charset="0"/>
                  <a:cs typeface="Times New Roman" pitchFamily="18" charset="0"/>
                </a:rPr>
                <a:t>δ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9230" name="TextBox 21"/>
            <p:cNvSpPr txBox="1">
              <a:spLocks noChangeArrowheads="1"/>
            </p:cNvSpPr>
            <p:nvPr/>
          </p:nvSpPr>
          <p:spPr bwMode="auto">
            <a:xfrm>
              <a:off x="2241640" y="5666096"/>
              <a:ext cx="7553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7.57 </a:t>
              </a:r>
              <a:r>
                <a:rPr lang="el-GR">
                  <a:latin typeface="Times New Roman" pitchFamily="18" charset="0"/>
                  <a:cs typeface="Times New Roman" pitchFamily="18" charset="0"/>
                </a:rPr>
                <a:t>δ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9231" name="TextBox 22"/>
            <p:cNvSpPr txBox="1">
              <a:spLocks noChangeArrowheads="1"/>
            </p:cNvSpPr>
            <p:nvPr/>
          </p:nvSpPr>
          <p:spPr bwMode="auto">
            <a:xfrm>
              <a:off x="1324968" y="6172200"/>
              <a:ext cx="7553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7.69 </a:t>
              </a:r>
              <a:r>
                <a:rPr lang="el-GR">
                  <a:latin typeface="Times New Roman" pitchFamily="18" charset="0"/>
                  <a:cs typeface="Times New Roman" pitchFamily="18" charset="0"/>
                </a:rPr>
                <a:t>δ</a:t>
              </a:r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286000" y="685800"/>
            <a:ext cx="4151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Aromatic Protons Coupling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38200" y="1752600"/>
            <a:ext cx="7391400" cy="3295650"/>
            <a:chOff x="838200" y="1752600"/>
            <a:chExt cx="7391318" cy="3295710"/>
          </a:xfrm>
        </p:grpSpPr>
        <p:graphicFrame>
          <p:nvGraphicFramePr>
            <p:cNvPr id="10242" name="Object 2"/>
            <p:cNvGraphicFramePr>
              <a:graphicFrameLocks noChangeAspect="1"/>
            </p:cNvGraphicFramePr>
            <p:nvPr/>
          </p:nvGraphicFramePr>
          <p:xfrm>
            <a:off x="4648200" y="1752600"/>
            <a:ext cx="1981200" cy="2851647"/>
          </p:xfrm>
          <a:graphic>
            <a:graphicData uri="http://schemas.openxmlformats.org/presentationml/2006/ole">
              <p:oleObj spid="_x0000_s10242" name="CS ChemDraw Drawing" r:id="rId3" imgW="1178640" imgH="1694880" progId="ChemDraw.Document.6.0">
                <p:embed/>
              </p:oleObj>
            </a:graphicData>
          </a:graphic>
        </p:graphicFrame>
        <p:sp>
          <p:nvSpPr>
            <p:cNvPr id="10245" name="TextBox 3"/>
            <p:cNvSpPr txBox="1">
              <a:spLocks noChangeArrowheads="1"/>
            </p:cNvSpPr>
            <p:nvPr/>
          </p:nvSpPr>
          <p:spPr bwMode="auto">
            <a:xfrm>
              <a:off x="838200" y="2514600"/>
              <a:ext cx="1739579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Ortho – 8Hz</a:t>
              </a:r>
            </a:p>
            <a:p>
              <a:r>
                <a:rPr lang="en-US" sz="240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  </a:t>
              </a:r>
            </a:p>
            <a:p>
              <a:r>
                <a:rPr lang="en-US" sz="240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Meta -   2Hz</a:t>
              </a:r>
            </a:p>
            <a:p>
              <a:endPara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endParaRPr>
            </a:p>
            <a:p>
              <a:r>
                <a:rPr lang="en-US" sz="240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Para -    1Hz</a:t>
              </a:r>
            </a:p>
          </p:txBody>
        </p:sp>
        <p:sp>
          <p:nvSpPr>
            <p:cNvPr id="10246" name="TextBox 4"/>
            <p:cNvSpPr txBox="1">
              <a:spLocks noChangeArrowheads="1"/>
            </p:cNvSpPr>
            <p:nvPr/>
          </p:nvSpPr>
          <p:spPr bwMode="auto">
            <a:xfrm>
              <a:off x="6629400" y="2133600"/>
              <a:ext cx="160011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4 lines dd 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o, m coupling</a:t>
              </a:r>
            </a:p>
          </p:txBody>
        </p:sp>
        <p:sp>
          <p:nvSpPr>
            <p:cNvPr id="10247" name="TextBox 5"/>
            <p:cNvSpPr txBox="1">
              <a:spLocks noChangeArrowheads="1"/>
            </p:cNvSpPr>
            <p:nvPr/>
          </p:nvSpPr>
          <p:spPr bwMode="auto">
            <a:xfrm>
              <a:off x="6705600" y="3505200"/>
              <a:ext cx="125194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4 lines dd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Two ortho</a:t>
              </a:r>
            </a:p>
          </p:txBody>
        </p:sp>
        <p:sp>
          <p:nvSpPr>
            <p:cNvPr id="10248" name="TextBox 6"/>
            <p:cNvSpPr txBox="1">
              <a:spLocks noChangeArrowheads="1"/>
            </p:cNvSpPr>
            <p:nvPr/>
          </p:nvSpPr>
          <p:spPr bwMode="auto">
            <a:xfrm>
              <a:off x="3581400" y="4648200"/>
              <a:ext cx="34381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(2 +1) (2 + 1) = 3 x 3 = 9 lines t,t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2286000" y="1676400"/>
            <a:ext cx="83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762000" y="762000"/>
            <a:ext cx="2782888" cy="1979613"/>
            <a:chOff x="762000" y="761999"/>
            <a:chExt cx="2783407" cy="1979771"/>
          </a:xfrm>
        </p:grpSpPr>
        <p:graphicFrame>
          <p:nvGraphicFramePr>
            <p:cNvPr id="11268" name="Object 2"/>
            <p:cNvGraphicFramePr>
              <a:graphicFrameLocks noChangeAspect="1"/>
            </p:cNvGraphicFramePr>
            <p:nvPr/>
          </p:nvGraphicFramePr>
          <p:xfrm>
            <a:off x="762000" y="761999"/>
            <a:ext cx="838200" cy="1979771"/>
          </p:xfrm>
          <a:graphic>
            <a:graphicData uri="http://schemas.openxmlformats.org/presentationml/2006/ole">
              <p:oleObj spid="_x0000_s11268" name="CS ChemDraw Drawing" r:id="rId3" imgW="591840" imgH="1397880" progId="ChemDraw.Document.6.0">
                <p:embed/>
              </p:oleObj>
            </a:graphicData>
          </a:graphic>
        </p:graphicFrame>
        <p:cxnSp>
          <p:nvCxnSpPr>
            <p:cNvPr id="24" name="Straight Connector 23"/>
            <p:cNvCxnSpPr/>
            <p:nvPr/>
          </p:nvCxnSpPr>
          <p:spPr>
            <a:xfrm rot="5400000">
              <a:off x="2133905" y="1219235"/>
              <a:ext cx="912885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5" name="TextBox 28"/>
            <p:cNvSpPr txBox="1">
              <a:spLocks noChangeArrowheads="1"/>
            </p:cNvSpPr>
            <p:nvPr/>
          </p:nvSpPr>
          <p:spPr bwMode="auto">
            <a:xfrm>
              <a:off x="2743200" y="990600"/>
              <a:ext cx="8022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singlet</a:t>
              </a: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4572000" y="685800"/>
            <a:ext cx="3509963" cy="3341688"/>
            <a:chOff x="4572000" y="685800"/>
            <a:chExt cx="3509298" cy="3341132"/>
          </a:xfrm>
        </p:grpSpPr>
        <p:graphicFrame>
          <p:nvGraphicFramePr>
            <p:cNvPr id="11267" name="Object 3"/>
            <p:cNvGraphicFramePr>
              <a:graphicFrameLocks noChangeAspect="1"/>
            </p:cNvGraphicFramePr>
            <p:nvPr/>
          </p:nvGraphicFramePr>
          <p:xfrm>
            <a:off x="4572000" y="685800"/>
            <a:ext cx="2101498" cy="2133600"/>
          </p:xfrm>
          <a:graphic>
            <a:graphicData uri="http://schemas.openxmlformats.org/presentationml/2006/ole">
              <p:oleObj spid="_x0000_s11267" name="CS ChemDraw Drawing" r:id="rId4" imgW="1350360" imgH="1371600" progId="ChemDraw.Document.6.0">
                <p:embed/>
              </p:oleObj>
            </a:graphicData>
          </a:graphic>
        </p:graphicFrame>
        <p:sp>
          <p:nvSpPr>
            <p:cNvPr id="11276" name="TextBox 30"/>
            <p:cNvSpPr txBox="1">
              <a:spLocks noChangeArrowheads="1"/>
            </p:cNvSpPr>
            <p:nvPr/>
          </p:nvSpPr>
          <p:spPr bwMode="auto">
            <a:xfrm>
              <a:off x="6705600" y="1066800"/>
              <a:ext cx="13756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6.7 – 6.8     d</a:t>
              </a:r>
            </a:p>
          </p:txBody>
        </p:sp>
        <p:sp>
          <p:nvSpPr>
            <p:cNvPr id="11277" name="TextBox 31"/>
            <p:cNvSpPr txBox="1">
              <a:spLocks noChangeArrowheads="1"/>
            </p:cNvSpPr>
            <p:nvPr/>
          </p:nvSpPr>
          <p:spPr bwMode="auto">
            <a:xfrm>
              <a:off x="6705600" y="2057400"/>
              <a:ext cx="13756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7.0 – 8.0     d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248082" y="3580918"/>
              <a:ext cx="167608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6325057" y="3353150"/>
              <a:ext cx="45712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7544026" y="3351562"/>
              <a:ext cx="45712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6248866" y="3124588"/>
              <a:ext cx="914248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7163092" y="3123000"/>
              <a:ext cx="914248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3" name="TextBox 40"/>
            <p:cNvSpPr txBox="1">
              <a:spLocks noChangeArrowheads="1"/>
            </p:cNvSpPr>
            <p:nvPr/>
          </p:nvSpPr>
          <p:spPr bwMode="auto">
            <a:xfrm>
              <a:off x="6400800" y="3657600"/>
              <a:ext cx="15616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8.0               6.8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47638" y="4038600"/>
            <a:ext cx="5856287" cy="2133600"/>
            <a:chOff x="93" y="2544"/>
            <a:chExt cx="3689" cy="1344"/>
          </a:xfrm>
        </p:grpSpPr>
        <p:graphicFrame>
          <p:nvGraphicFramePr>
            <p:cNvPr id="11266" name="Object 4"/>
            <p:cNvGraphicFramePr>
              <a:graphicFrameLocks noChangeAspect="1"/>
            </p:cNvGraphicFramePr>
            <p:nvPr/>
          </p:nvGraphicFramePr>
          <p:xfrm>
            <a:off x="1374" y="2544"/>
            <a:ext cx="1324" cy="1344"/>
          </p:xfrm>
          <a:graphic>
            <a:graphicData uri="http://schemas.openxmlformats.org/presentationml/2006/ole">
              <p:oleObj spid="_x0000_s11266" name="CS ChemDraw Drawing" r:id="rId5" imgW="1350360" imgH="1371240" progId="ChemDraw.Document.6.0">
                <p:embed/>
              </p:oleObj>
            </a:graphicData>
          </a:graphic>
        </p:graphicFrame>
        <p:sp>
          <p:nvSpPr>
            <p:cNvPr id="11273" name="TextBox 45"/>
            <p:cNvSpPr txBox="1">
              <a:spLocks noChangeArrowheads="1"/>
            </p:cNvSpPr>
            <p:nvPr/>
          </p:nvSpPr>
          <p:spPr bwMode="auto">
            <a:xfrm>
              <a:off x="93" y="2810"/>
              <a:ext cx="1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libri" pitchFamily="34" charset="0"/>
                </a:rPr>
                <a:t>Shielded o coupled</a:t>
              </a:r>
            </a:p>
          </p:txBody>
        </p:sp>
        <p:sp>
          <p:nvSpPr>
            <p:cNvPr id="11274" name="TextBox 46"/>
            <p:cNvSpPr txBox="1">
              <a:spLocks noChangeArrowheads="1"/>
            </p:cNvSpPr>
            <p:nvPr/>
          </p:nvSpPr>
          <p:spPr bwMode="auto">
            <a:xfrm>
              <a:off x="270" y="3317"/>
              <a:ext cx="11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libri" pitchFamily="34" charset="0"/>
                </a:rPr>
                <a:t>Less deshielded</a:t>
              </a:r>
            </a:p>
            <a:p>
              <a:r>
                <a:rPr lang="en-US">
                  <a:solidFill>
                    <a:srgbClr val="FF0000"/>
                  </a:solidFill>
                  <a:latin typeface="Calibri" pitchFamily="34" charset="0"/>
                </a:rPr>
                <a:t>o, m coupled</a:t>
              </a:r>
            </a:p>
          </p:txBody>
        </p:sp>
        <p:sp>
          <p:nvSpPr>
            <p:cNvPr id="11275" name="TextBox 47"/>
            <p:cNvSpPr txBox="1">
              <a:spLocks noChangeArrowheads="1"/>
            </p:cNvSpPr>
            <p:nvPr/>
          </p:nvSpPr>
          <p:spPr bwMode="auto">
            <a:xfrm>
              <a:off x="2650" y="3312"/>
              <a:ext cx="11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libri" pitchFamily="34" charset="0"/>
                </a:rPr>
                <a:t>m coupled d</a:t>
              </a:r>
            </a:p>
            <a:p>
              <a:r>
                <a:rPr lang="en-US">
                  <a:solidFill>
                    <a:srgbClr val="FF0000"/>
                  </a:solidFill>
                  <a:latin typeface="Calibri" pitchFamily="34" charset="0"/>
                </a:rPr>
                <a:t>more down field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447800" y="1219200"/>
          <a:ext cx="3190875" cy="2209800"/>
        </p:xfrm>
        <a:graphic>
          <a:graphicData uri="http://schemas.openxmlformats.org/presentationml/2006/ole">
            <p:oleObj spid="_x0000_s12290" name="CS ChemDraw Drawing" r:id="rId3" imgW="2018880" imgH="1398600" progId="ChemDraw.Document.6.0">
              <p:embed/>
            </p:oleObj>
          </a:graphicData>
        </a:graphic>
      </p:graphicFrame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029200" y="1219200"/>
            <a:ext cx="28019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3.8 (s, 6mm)</a:t>
            </a:r>
          </a:p>
          <a:p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6.3 (d, J = 10Hz, 2mm) </a:t>
            </a:r>
          </a:p>
          <a:p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6.7 (d, J = 2Hz , 2mm)</a:t>
            </a:r>
          </a:p>
          <a:p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6.9 (dd, J = 8, 2 Hz, 2mm)</a:t>
            </a:r>
          </a:p>
          <a:p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7.3 (d, J = 10 Hz, 2mm)</a:t>
            </a:r>
          </a:p>
          <a:p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8.1 (d, J = 8 Hz,  2mm)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3581400" y="685800"/>
            <a:ext cx="1962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30000">
                <a:latin typeface="Calibri" pitchFamily="34" charset="0"/>
              </a:rPr>
              <a:t>19</a:t>
            </a:r>
            <a:r>
              <a:rPr lang="en-US" sz="2800">
                <a:latin typeface="Calibri" pitchFamily="34" charset="0"/>
              </a:rPr>
              <a:t> F    </a:t>
            </a:r>
            <a:r>
              <a:rPr lang="az-Cyrl-AZ" sz="280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= 1/2</a:t>
            </a:r>
            <a:endParaRPr lang="en-US" sz="2800">
              <a:latin typeface="Calibri" pitchFamily="34" charset="0"/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457200" y="1828800"/>
            <a:ext cx="2236788" cy="674688"/>
            <a:chOff x="457200" y="1828800"/>
            <a:chExt cx="2236510" cy="674132"/>
          </a:xfrm>
        </p:grpSpPr>
        <p:graphicFrame>
          <p:nvGraphicFramePr>
            <p:cNvPr id="13315" name="Object 2"/>
            <p:cNvGraphicFramePr>
              <a:graphicFrameLocks noChangeAspect="1"/>
            </p:cNvGraphicFramePr>
            <p:nvPr/>
          </p:nvGraphicFramePr>
          <p:xfrm>
            <a:off x="914400" y="1828800"/>
            <a:ext cx="1237412" cy="381000"/>
          </p:xfrm>
          <a:graphic>
            <a:graphicData uri="http://schemas.openxmlformats.org/presentationml/2006/ole">
              <p:oleObj spid="_x0000_s13315" name="CS ChemDraw Drawing" r:id="rId3" imgW="582840" imgH="179280" progId="ChemDraw.Document.6.0">
                <p:embed/>
              </p:oleObj>
            </a:graphicData>
          </a:graphic>
        </p:graphicFrame>
        <p:sp>
          <p:nvSpPr>
            <p:cNvPr id="13340" name="TextBox 3"/>
            <p:cNvSpPr txBox="1">
              <a:spLocks noChangeArrowheads="1"/>
            </p:cNvSpPr>
            <p:nvPr/>
          </p:nvSpPr>
          <p:spPr bwMode="auto">
            <a:xfrm>
              <a:off x="457200" y="2133600"/>
              <a:ext cx="22365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aseline="30000">
                  <a:latin typeface="Calibri" pitchFamily="34" charset="0"/>
                </a:rPr>
                <a:t>1</a:t>
              </a:r>
              <a:r>
                <a:rPr lang="en-US">
                  <a:latin typeface="Calibri" pitchFamily="34" charset="0"/>
                </a:rPr>
                <a:t>H   d                 q     </a:t>
              </a:r>
              <a:r>
                <a:rPr lang="en-US" baseline="30000">
                  <a:latin typeface="Calibri" pitchFamily="34" charset="0"/>
                </a:rPr>
                <a:t>19</a:t>
              </a:r>
              <a:r>
                <a:rPr lang="en-US">
                  <a:latin typeface="Calibri" pitchFamily="34" charset="0"/>
                </a:rPr>
                <a:t>F</a:t>
              </a:r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4602163" y="1524000"/>
            <a:ext cx="3940175" cy="3722688"/>
            <a:chOff x="4601568" y="1524000"/>
            <a:chExt cx="3941109" cy="3722132"/>
          </a:xfrm>
        </p:grpSpPr>
        <p:graphicFrame>
          <p:nvGraphicFramePr>
            <p:cNvPr id="13314" name="Object 3"/>
            <p:cNvGraphicFramePr>
              <a:graphicFrameLocks noChangeAspect="1"/>
            </p:cNvGraphicFramePr>
            <p:nvPr/>
          </p:nvGraphicFramePr>
          <p:xfrm>
            <a:off x="4648200" y="2133600"/>
            <a:ext cx="2220934" cy="1604566"/>
          </p:xfrm>
          <a:graphic>
            <a:graphicData uri="http://schemas.openxmlformats.org/presentationml/2006/ole">
              <p:oleObj spid="_x0000_s13314" name="CS ChemDraw Drawing" r:id="rId4" imgW="1051920" imgH="759960" progId="ChemDraw.Document.6.0">
                <p:embed/>
              </p:oleObj>
            </a:graphicData>
          </a:graphic>
        </p:graphicFrame>
        <p:cxnSp>
          <p:nvCxnSpPr>
            <p:cNvPr id="11" name="Straight Connector 10"/>
            <p:cNvCxnSpPr/>
            <p:nvPr/>
          </p:nvCxnSpPr>
          <p:spPr>
            <a:xfrm rot="5400000" flipH="1" flipV="1">
              <a:off x="5334402" y="2058114"/>
              <a:ext cx="152377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5979080" y="2058114"/>
              <a:ext cx="152377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09797" y="1981132"/>
              <a:ext cx="685963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6172051" y="3733396"/>
              <a:ext cx="380943" cy="3810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6781795" y="3200076"/>
              <a:ext cx="380943" cy="3810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553067" y="4114413"/>
              <a:ext cx="609745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6895359" y="3848546"/>
              <a:ext cx="53332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7162856" y="4114369"/>
              <a:ext cx="228566" cy="228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5182025" y="3962829"/>
              <a:ext cx="45713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409797" y="4190602"/>
              <a:ext cx="685963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5906082" y="4000924"/>
              <a:ext cx="380943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5593271" y="4381867"/>
              <a:ext cx="380943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4496092" y="3429509"/>
              <a:ext cx="609509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6324413" y="2285886"/>
              <a:ext cx="762181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3" name="TextBox 48"/>
            <p:cNvSpPr txBox="1">
              <a:spLocks noChangeArrowheads="1"/>
            </p:cNvSpPr>
            <p:nvPr/>
          </p:nvSpPr>
          <p:spPr bwMode="auto">
            <a:xfrm>
              <a:off x="5257800" y="1524000"/>
              <a:ext cx="10342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J</a:t>
              </a:r>
              <a:r>
                <a:rPr lang="en-US" baseline="-25000">
                  <a:latin typeface="Calibri" pitchFamily="34" charset="0"/>
                </a:rPr>
                <a:t>HF </a:t>
              </a:r>
              <a:r>
                <a:rPr lang="en-US">
                  <a:latin typeface="Calibri" pitchFamily="34" charset="0"/>
                </a:rPr>
                <a:t> = 8Hz</a:t>
              </a:r>
              <a:endParaRPr lang="en-US" baseline="-25000">
                <a:latin typeface="Calibri" pitchFamily="34" charset="0"/>
              </a:endParaRPr>
            </a:p>
          </p:txBody>
        </p:sp>
        <p:sp>
          <p:nvSpPr>
            <p:cNvPr id="13334" name="TextBox 49"/>
            <p:cNvSpPr txBox="1">
              <a:spLocks noChangeArrowheads="1"/>
            </p:cNvSpPr>
            <p:nvPr/>
          </p:nvSpPr>
          <p:spPr bwMode="auto">
            <a:xfrm>
              <a:off x="7067264" y="2059672"/>
              <a:ext cx="428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dq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6200000" flipH="1">
              <a:off x="5867311" y="4190513"/>
              <a:ext cx="1066641" cy="4573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6" name="TextBox 52"/>
            <p:cNvSpPr txBox="1">
              <a:spLocks noChangeArrowheads="1"/>
            </p:cNvSpPr>
            <p:nvPr/>
          </p:nvSpPr>
          <p:spPr bwMode="auto">
            <a:xfrm>
              <a:off x="6400800" y="4876800"/>
              <a:ext cx="3808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tq</a:t>
              </a:r>
            </a:p>
          </p:txBody>
        </p:sp>
        <p:sp>
          <p:nvSpPr>
            <p:cNvPr id="13337" name="TextBox 53"/>
            <p:cNvSpPr txBox="1">
              <a:spLocks noChangeArrowheads="1"/>
            </p:cNvSpPr>
            <p:nvPr/>
          </p:nvSpPr>
          <p:spPr bwMode="auto">
            <a:xfrm>
              <a:off x="7391400" y="4267200"/>
              <a:ext cx="11512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J</a:t>
              </a:r>
              <a:r>
                <a:rPr lang="en-US" baseline="-25000">
                  <a:latin typeface="Calibri" pitchFamily="34" charset="0"/>
                </a:rPr>
                <a:t>HF </a:t>
              </a:r>
              <a:r>
                <a:rPr lang="en-US">
                  <a:latin typeface="Calibri" pitchFamily="34" charset="0"/>
                </a:rPr>
                <a:t> = 45Hz</a:t>
              </a:r>
              <a:endParaRPr lang="en-US" baseline="-25000">
                <a:latin typeface="Calibri" pitchFamily="34" charset="0"/>
              </a:endParaRPr>
            </a:p>
          </p:txBody>
        </p:sp>
        <p:sp>
          <p:nvSpPr>
            <p:cNvPr id="13338" name="TextBox 54"/>
            <p:cNvSpPr txBox="1">
              <a:spLocks noChangeArrowheads="1"/>
            </p:cNvSpPr>
            <p:nvPr/>
          </p:nvSpPr>
          <p:spPr bwMode="auto">
            <a:xfrm>
              <a:off x="5181600" y="4572000"/>
              <a:ext cx="11432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J</a:t>
              </a:r>
              <a:r>
                <a:rPr lang="en-US" baseline="-25000">
                  <a:latin typeface="Calibri" pitchFamily="34" charset="0"/>
                </a:rPr>
                <a:t>FF</a:t>
              </a:r>
              <a:r>
                <a:rPr lang="en-US">
                  <a:latin typeface="Calibri" pitchFamily="34" charset="0"/>
                </a:rPr>
                <a:t> = 15 Hz</a:t>
              </a:r>
            </a:p>
          </p:txBody>
        </p:sp>
        <p:sp>
          <p:nvSpPr>
            <p:cNvPr id="13339" name="TextBox 55"/>
            <p:cNvSpPr txBox="1">
              <a:spLocks noChangeArrowheads="1"/>
            </p:cNvSpPr>
            <p:nvPr/>
          </p:nvSpPr>
          <p:spPr bwMode="auto">
            <a:xfrm>
              <a:off x="4601568" y="3679208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dt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447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3333FF"/>
                </a:solidFill>
              </a:rPr>
              <a:t>Advanced NMR Techniques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133600"/>
            <a:ext cx="6781800" cy="2514600"/>
          </a:xfrm>
        </p:spPr>
        <p:txBody>
          <a:bodyPr/>
          <a:lstStyle/>
          <a:p>
            <a:pPr algn="l" eaLnBrk="1" hangingPunct="1">
              <a:lnSpc>
                <a:spcPct val="60000"/>
              </a:lnSpc>
              <a:buFontTx/>
              <a:buNone/>
            </a:pPr>
            <a:r>
              <a:rPr lang="en-US" sz="200" smtClean="0">
                <a:solidFill>
                  <a:srgbClr val="898989"/>
                </a:solidFill>
              </a:rPr>
              <a:t>       </a:t>
            </a:r>
            <a:endParaRPr lang="en-US" sz="1000" smtClean="0">
              <a:solidFill>
                <a:srgbClr val="A50021"/>
              </a:solidFill>
            </a:endParaRPr>
          </a:p>
          <a:p>
            <a:pPr algn="l" eaLnBrk="1" hangingPunct="1">
              <a:lnSpc>
                <a:spcPct val="60000"/>
              </a:lnSpc>
              <a:buFontTx/>
              <a:buChar char="•"/>
            </a:pPr>
            <a:r>
              <a:rPr lang="en-US" sz="2400" smtClean="0">
                <a:solidFill>
                  <a:srgbClr val="A50021"/>
                </a:solidFill>
              </a:rPr>
              <a:t>  Use of Shift Reagents</a:t>
            </a:r>
          </a:p>
          <a:p>
            <a:pPr algn="l" eaLnBrk="1" hangingPunct="1">
              <a:lnSpc>
                <a:spcPct val="60000"/>
              </a:lnSpc>
              <a:buFontTx/>
              <a:buNone/>
            </a:pPr>
            <a:endParaRPr lang="en-US" sz="2400" smtClean="0">
              <a:solidFill>
                <a:srgbClr val="A50021"/>
              </a:solidFill>
            </a:endParaRPr>
          </a:p>
          <a:p>
            <a:pPr algn="l" eaLnBrk="1" hangingPunct="1">
              <a:lnSpc>
                <a:spcPct val="60000"/>
              </a:lnSpc>
              <a:buFontTx/>
              <a:buChar char="•"/>
            </a:pPr>
            <a:endParaRPr lang="en-US" sz="1000" smtClean="0">
              <a:solidFill>
                <a:srgbClr val="A50021"/>
              </a:solidFill>
            </a:endParaRPr>
          </a:p>
          <a:p>
            <a:pPr algn="l" eaLnBrk="1" hangingPunct="1">
              <a:lnSpc>
                <a:spcPct val="60000"/>
              </a:lnSpc>
              <a:buFontTx/>
              <a:buChar char="•"/>
            </a:pPr>
            <a:r>
              <a:rPr lang="en-US" sz="2400" smtClean="0">
                <a:solidFill>
                  <a:srgbClr val="A50021"/>
                </a:solidFill>
              </a:rPr>
              <a:t>  Spin Spin Decoupling Experiments</a:t>
            </a:r>
          </a:p>
          <a:p>
            <a:pPr algn="l" eaLnBrk="1" hangingPunct="1">
              <a:lnSpc>
                <a:spcPct val="60000"/>
              </a:lnSpc>
              <a:buFont typeface="Arial" charset="0"/>
              <a:buChar char="•"/>
            </a:pPr>
            <a:endParaRPr lang="en-US" sz="2400" smtClean="0">
              <a:solidFill>
                <a:srgbClr val="A50021"/>
              </a:solidFill>
            </a:endParaRPr>
          </a:p>
          <a:p>
            <a:pPr algn="l" eaLnBrk="1" hangingPunct="1">
              <a:lnSpc>
                <a:spcPct val="60000"/>
              </a:lnSpc>
              <a:buFontTx/>
              <a:buChar char="•"/>
            </a:pPr>
            <a:r>
              <a:rPr lang="en-US" sz="2400" smtClean="0">
                <a:solidFill>
                  <a:srgbClr val="A50021"/>
                </a:solidFill>
              </a:rPr>
              <a:t>  nOe Experiments</a:t>
            </a:r>
          </a:p>
          <a:p>
            <a:pPr algn="l" eaLnBrk="1" hangingPunct="1">
              <a:lnSpc>
                <a:spcPct val="60000"/>
              </a:lnSpc>
              <a:buFont typeface="Arial" charset="0"/>
              <a:buChar char="•"/>
            </a:pPr>
            <a:endParaRPr lang="en-US" sz="2400" smtClean="0">
              <a:solidFill>
                <a:srgbClr val="A50021"/>
              </a:solidFill>
            </a:endParaRPr>
          </a:p>
          <a:p>
            <a:pPr algn="l" eaLnBrk="1" hangingPunct="1">
              <a:lnSpc>
                <a:spcPct val="60000"/>
              </a:lnSpc>
              <a:buFontTx/>
              <a:buChar char="•"/>
            </a:pPr>
            <a:r>
              <a:rPr lang="en-US" sz="2400" smtClean="0">
                <a:solidFill>
                  <a:srgbClr val="A50021"/>
                </a:solidFill>
              </a:rPr>
              <a:t>  Two Dimensional NMR</a:t>
            </a:r>
          </a:p>
          <a:p>
            <a:pPr algn="l" eaLnBrk="1" hangingPunct="1">
              <a:lnSpc>
                <a:spcPct val="60000"/>
              </a:lnSpc>
              <a:buFontTx/>
              <a:buNone/>
            </a:pPr>
            <a:endParaRPr lang="en-US" sz="2400" smtClean="0">
              <a:solidFill>
                <a:srgbClr val="A50021"/>
              </a:solidFill>
            </a:endParaRPr>
          </a:p>
          <a:p>
            <a:pPr algn="l" eaLnBrk="1" hangingPunct="1">
              <a:lnSpc>
                <a:spcPct val="60000"/>
              </a:lnSpc>
              <a:buFontTx/>
              <a:buChar char="•"/>
            </a:pPr>
            <a:endParaRPr lang="en-US" sz="2400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60000"/>
              </a:lnSpc>
              <a:buFontTx/>
              <a:buChar char="•"/>
            </a:pPr>
            <a:endParaRPr lang="en-US" sz="240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838200" y="685800"/>
            <a:ext cx="314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A50021"/>
                </a:solidFill>
                <a:latin typeface="Calibri" pitchFamily="34" charset="0"/>
              </a:rPr>
              <a:t>Use of Shift Reagents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685800" y="1295400"/>
            <a:ext cx="70834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A50021"/>
                </a:solidFill>
                <a:latin typeface="Calibri" pitchFamily="34" charset="0"/>
              </a:rPr>
              <a:t>Introduced in 1969</a:t>
            </a:r>
          </a:p>
          <a:p>
            <a:r>
              <a:rPr lang="en-US" sz="2400">
                <a:solidFill>
                  <a:srgbClr val="A50021"/>
                </a:solidFill>
                <a:latin typeface="Calibri" pitchFamily="34" charset="0"/>
              </a:rPr>
              <a:t>Use for spreading out the NMR with out increasing </a:t>
            </a:r>
          </a:p>
          <a:p>
            <a:r>
              <a:rPr lang="en-US" sz="2400">
                <a:solidFill>
                  <a:srgbClr val="A50021"/>
                </a:solidFill>
                <a:latin typeface="Calibri" pitchFamily="34" charset="0"/>
              </a:rPr>
              <a:t>the strength Ho. </a:t>
            </a: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685800" y="2667000"/>
            <a:ext cx="83867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A50021"/>
                </a:solidFill>
                <a:latin typeface="Calibri" pitchFamily="34" charset="0"/>
              </a:rPr>
              <a:t>Ions of Rare earths –Lanthanides coordinated to Organic </a:t>
            </a:r>
          </a:p>
          <a:p>
            <a:r>
              <a:rPr lang="en-US" sz="2400">
                <a:solidFill>
                  <a:srgbClr val="A50021"/>
                </a:solidFill>
                <a:latin typeface="Calibri" pitchFamily="34" charset="0"/>
              </a:rPr>
              <a:t>ligands.</a:t>
            </a:r>
          </a:p>
          <a:p>
            <a:r>
              <a:rPr lang="en-US" sz="2400">
                <a:solidFill>
                  <a:srgbClr val="A50021"/>
                </a:solidFill>
                <a:latin typeface="Calibri" pitchFamily="34" charset="0"/>
              </a:rPr>
              <a:t>Complex is formed with the functional group of the substrate.</a:t>
            </a:r>
          </a:p>
          <a:p>
            <a:r>
              <a:rPr lang="en-US" sz="2400">
                <a:solidFill>
                  <a:srgbClr val="A50021"/>
                </a:solidFill>
                <a:latin typeface="Calibri" pitchFamily="34" charset="0"/>
              </a:rPr>
              <a:t>Chemical Shift is changed.</a:t>
            </a:r>
          </a:p>
          <a:p>
            <a:r>
              <a:rPr lang="en-US" sz="2400">
                <a:solidFill>
                  <a:srgbClr val="A50021"/>
                </a:solidFill>
                <a:latin typeface="Calibri" pitchFamily="34" charset="0"/>
              </a:rPr>
              <a:t>Signals shifted and can be identified easily.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838200" y="5029200"/>
            <a:ext cx="2232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0021"/>
                </a:solidFill>
                <a:latin typeface="Calibri" pitchFamily="34" charset="0"/>
              </a:rPr>
              <a:t>Eu(dpm)</a:t>
            </a:r>
            <a:r>
              <a:rPr lang="en-US" sz="2400" b="1" baseline="-25000">
                <a:solidFill>
                  <a:srgbClr val="A50021"/>
                </a:solidFill>
                <a:latin typeface="Calibri" pitchFamily="34" charset="0"/>
              </a:rPr>
              <a:t>3</a:t>
            </a:r>
            <a:r>
              <a:rPr lang="en-US" sz="2400">
                <a:solidFill>
                  <a:srgbClr val="A50021"/>
                </a:solidFill>
                <a:latin typeface="Calibri" pitchFamily="34" charset="0"/>
              </a:rPr>
              <a:t>,   Eu(fod)</a:t>
            </a:r>
            <a:r>
              <a:rPr lang="en-US" sz="2400" b="1" baseline="-25000">
                <a:solidFill>
                  <a:srgbClr val="A50021"/>
                </a:solidFill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04800"/>
            <a:ext cx="23177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 descr="C:\Documents and Settings\N E E L A M\Desktop\pic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200400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0" y="2057400"/>
            <a:ext cx="327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3333FF"/>
                </a:solidFill>
                <a:latin typeface="Calibri" pitchFamily="34" charset="0"/>
              </a:rPr>
              <a:t>60 MHz NMR Spectra of </a:t>
            </a:r>
          </a:p>
          <a:p>
            <a:r>
              <a:rPr lang="en-US" sz="2000">
                <a:solidFill>
                  <a:srgbClr val="3333FF"/>
                </a:solidFill>
                <a:latin typeface="Calibri" pitchFamily="34" charset="0"/>
              </a:rPr>
              <a:t>1-Heptanaol using Eu(dpm)</a:t>
            </a:r>
            <a:r>
              <a:rPr lang="en-US" sz="2000" baseline="-25000">
                <a:solidFill>
                  <a:srgbClr val="3333FF"/>
                </a:solidFill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:\skoog\19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1534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400300" y="228600"/>
            <a:ext cx="4578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3333FF"/>
                </a:solidFill>
                <a:latin typeface="Calibri" pitchFamily="34" charset="0"/>
              </a:rPr>
              <a:t>Example of Double Resonance Techniques</a:t>
            </a:r>
            <a:endParaRPr lang="en-US" sz="2400">
              <a:solidFill>
                <a:srgbClr val="3333FF"/>
              </a:solidFill>
              <a:latin typeface="Calibri" pitchFamily="34" charset="0"/>
            </a:endParaRPr>
          </a:p>
          <a:p>
            <a:pPr algn="ctr"/>
            <a:r>
              <a:rPr lang="en-US" sz="2400">
                <a:solidFill>
                  <a:srgbClr val="3333FF"/>
                </a:solidFill>
                <a:latin typeface="Calibri" pitchFamily="34" charset="0"/>
              </a:rPr>
              <a:t>Spin-Spin Decoupling</a:t>
            </a:r>
            <a:endParaRPr lang="en-US">
              <a:solidFill>
                <a:srgbClr val="3333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85800"/>
            <a:ext cx="68580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694113"/>
            <a:ext cx="6172200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304800" y="228600"/>
          <a:ext cx="3832225" cy="1143000"/>
        </p:xfrm>
        <a:graphic>
          <a:graphicData uri="http://schemas.openxmlformats.org/presentationml/2006/ole">
            <p:oleObj spid="_x0000_s14338" name="CS ChemDraw Drawing" r:id="rId5" imgW="3029400" imgH="903960" progId="ChemDraw.Document.6.0">
              <p:embed/>
            </p:oleObj>
          </a:graphicData>
        </a:graphic>
      </p:graphicFrame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381000" y="1752600"/>
            <a:ext cx="1662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M F = C</a:t>
            </a:r>
            <a:r>
              <a:rPr lang="en-US" sz="2000" baseline="-25000">
                <a:solidFill>
                  <a:srgbClr val="FF0000"/>
                </a:solidFill>
                <a:latin typeface="Calibri" pitchFamily="34" charset="0"/>
              </a:rPr>
              <a:t>7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H</a:t>
            </a:r>
            <a:r>
              <a:rPr lang="en-US" sz="2000" baseline="-25000">
                <a:solidFill>
                  <a:srgbClr val="FF0000"/>
                </a:solidFill>
                <a:latin typeface="Calibri" pitchFamily="34" charset="0"/>
              </a:rPr>
              <a:t>12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en-US" sz="2000" baseline="-25000">
                <a:solidFill>
                  <a:srgbClr val="FF0000"/>
                </a:solidFill>
                <a:latin typeface="Calibri" pitchFamily="34" charset="0"/>
              </a:rPr>
              <a:t>3</a:t>
            </a:r>
          </a:p>
          <a:p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IR = 1725 cm</a:t>
            </a:r>
            <a:r>
              <a:rPr lang="en-US" sz="2000" baseline="30000">
                <a:solidFill>
                  <a:srgbClr val="FF0000"/>
                </a:solidFill>
                <a:latin typeface="Calibri" pitchFamily="34" charset="0"/>
              </a:rPr>
              <a:t>-1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4648200" y="228600"/>
            <a:ext cx="2093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Calibri" pitchFamily="34" charset="0"/>
              </a:rPr>
              <a:t>Ethyl levulinate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0" y="2438400"/>
            <a:ext cx="23034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Distortionless </a:t>
            </a:r>
          </a:p>
          <a:p>
            <a:r>
              <a:rPr lang="en-US" sz="2400"/>
              <a:t>Enhancement</a:t>
            </a:r>
          </a:p>
          <a:p>
            <a:r>
              <a:rPr lang="en-US" sz="2400"/>
              <a:t>By Polarization </a:t>
            </a:r>
          </a:p>
          <a:p>
            <a:r>
              <a:rPr lang="en-US" sz="2400"/>
              <a:t>Transfer</a:t>
            </a: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212725" y="4230688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838200" y="609600"/>
            <a:ext cx="65659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aseline="3000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HNMR : absorption spectroscopy, radiations in Radio Frequency region are absorbed</a:t>
            </a:r>
          </a:p>
          <a:p>
            <a:endParaRPr lang="en-US" sz="240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Nuclei posses intrinsic spin and have angular momentum </a:t>
            </a:r>
            <a:r>
              <a:rPr lang="en-US">
                <a:latin typeface="Calibri" pitchFamily="34" charset="0"/>
              </a:rPr>
              <a:t>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90600" y="2590800"/>
            <a:ext cx="1766888" cy="685800"/>
            <a:chOff x="1447800" y="2286000"/>
            <a:chExt cx="1767519" cy="685800"/>
          </a:xfrm>
        </p:grpSpPr>
        <p:sp>
          <p:nvSpPr>
            <p:cNvPr id="5" name="Double Bracket 4"/>
            <p:cNvSpPr/>
            <p:nvPr/>
          </p:nvSpPr>
          <p:spPr>
            <a:xfrm>
              <a:off x="1447800" y="2286000"/>
              <a:ext cx="686045" cy="685800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631" name="TextBox 5"/>
            <p:cNvSpPr txBox="1">
              <a:spLocks noChangeArrowheads="1"/>
            </p:cNvSpPr>
            <p:nvPr/>
          </p:nvSpPr>
          <p:spPr bwMode="auto">
            <a:xfrm>
              <a:off x="1524000" y="2286000"/>
              <a:ext cx="5709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>
                  <a:latin typeface="Calibri" pitchFamily="34" charset="0"/>
                </a:rPr>
                <a:t>   h  </a:t>
              </a:r>
            </a:p>
          </p:txBody>
        </p:sp>
        <p:sp>
          <p:nvSpPr>
            <p:cNvPr id="26632" name="TextBox 6"/>
            <p:cNvSpPr txBox="1">
              <a:spLocks noChangeArrowheads="1"/>
            </p:cNvSpPr>
            <p:nvPr/>
          </p:nvSpPr>
          <p:spPr bwMode="auto">
            <a:xfrm>
              <a:off x="1600200" y="25146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2</a:t>
              </a:r>
              <a:r>
                <a:rPr lang="el-GR">
                  <a:latin typeface="Times New Roman" pitchFamily="18" charset="0"/>
                  <a:cs typeface="Times New Roman" pitchFamily="18" charset="0"/>
                </a:rPr>
                <a:t>π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26633" name="TextBox 7"/>
            <p:cNvSpPr txBox="1">
              <a:spLocks noChangeArrowheads="1"/>
            </p:cNvSpPr>
            <p:nvPr/>
          </p:nvSpPr>
          <p:spPr bwMode="auto">
            <a:xfrm>
              <a:off x="2362200" y="2362200"/>
              <a:ext cx="8531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[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>
                  <a:latin typeface="Calibri" pitchFamily="34" charset="0"/>
                </a:rPr>
                <a:t>(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>
                  <a:latin typeface="Calibri" pitchFamily="34" charset="0"/>
                </a:rPr>
                <a:t>+1)]</a:t>
              </a:r>
            </a:p>
          </p:txBody>
        </p:sp>
      </p:grpSp>
      <p:sp>
        <p:nvSpPr>
          <p:cNvPr id="26628" name="TextBox 10"/>
          <p:cNvSpPr txBox="1">
            <a:spLocks noChangeArrowheads="1"/>
          </p:cNvSpPr>
          <p:nvPr/>
        </p:nvSpPr>
        <p:spPr bwMode="auto">
          <a:xfrm flipH="1">
            <a:off x="992188" y="3429000"/>
            <a:ext cx="2620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I = 0, 1/2, 1, 3/2, ----etc </a:t>
            </a:r>
          </a:p>
        </p:txBody>
      </p:sp>
      <p:sp>
        <p:nvSpPr>
          <p:cNvPr id="26629" name="TextBox 11"/>
          <p:cNvSpPr txBox="1">
            <a:spLocks noChangeArrowheads="1"/>
          </p:cNvSpPr>
          <p:nvPr/>
        </p:nvSpPr>
        <p:spPr bwMode="auto">
          <a:xfrm>
            <a:off x="838200" y="4038600"/>
            <a:ext cx="6762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Nucleus : charged body</a:t>
            </a:r>
          </a:p>
          <a:p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Charged &amp; spinning body generates magnetic dipole.</a:t>
            </a:r>
          </a:p>
          <a:p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Condition:  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I 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&gt; 0</a:t>
            </a:r>
          </a:p>
          <a:p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Magnetic dipole has nuclear magnetic moment </a:t>
            </a:r>
            <a:r>
              <a:rPr lang="el-GR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μ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In external magnetic field Ho, angular momentum is </a:t>
            </a:r>
          </a:p>
          <a:p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quantized :  (2</a:t>
            </a:r>
            <a:r>
              <a:rPr lang="az-Cyrl-AZ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+ 1) orientations</a:t>
            </a:r>
            <a:endParaRPr lang="en-US" sz="24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4800"/>
            <a:ext cx="6629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133600"/>
            <a:ext cx="66008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286000" y="228600"/>
            <a:ext cx="3421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aseline="3000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H NMR Spectrum - C</a:t>
            </a:r>
            <a:r>
              <a:rPr lang="en-US" sz="2400" baseline="-25000">
                <a:solidFill>
                  <a:srgbClr val="C00000"/>
                </a:solidFill>
                <a:latin typeface="Calibri" pitchFamily="34" charset="0"/>
              </a:rPr>
              <a:t>8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H</a:t>
            </a:r>
            <a:r>
              <a:rPr lang="en-US" sz="2400" baseline="-25000">
                <a:solidFill>
                  <a:srgbClr val="C00000"/>
                </a:solidFill>
                <a:latin typeface="Calibri" pitchFamily="34" charset="0"/>
              </a:rPr>
              <a:t>10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362200" y="2209800"/>
            <a:ext cx="252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aseline="30000">
                <a:solidFill>
                  <a:srgbClr val="C00000"/>
                </a:solidFill>
                <a:latin typeface="Calibri" pitchFamily="34" charset="0"/>
              </a:rPr>
              <a:t>13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C NMR Spectrum</a:t>
            </a:r>
          </a:p>
        </p:txBody>
      </p:sp>
      <p:pic>
        <p:nvPicPr>
          <p:cNvPr id="49158" name="Picture 5" descr="bp21-dst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514850"/>
            <a:ext cx="67151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438400" y="4038600"/>
            <a:ext cx="1839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DEPT Spectra</a:t>
            </a:r>
          </a:p>
        </p:txBody>
      </p:sp>
      <p:pic>
        <p:nvPicPr>
          <p:cNvPr id="49160" name="Picture 6" descr="bp21-struc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825" y="1295400"/>
            <a:ext cx="14509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152400" y="2286000"/>
            <a:ext cx="1965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Ethyl benzene</a:t>
            </a:r>
            <a:endParaRPr 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990600"/>
            <a:ext cx="65055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2514600" y="990600"/>
            <a:ext cx="3521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aseline="3000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H NMR Spectrum - C</a:t>
            </a:r>
            <a:r>
              <a:rPr lang="en-US" sz="2400" baseline="-25000">
                <a:solidFill>
                  <a:srgbClr val="C00000"/>
                </a:solidFill>
                <a:latin typeface="Calibri" pitchFamily="34" charset="0"/>
              </a:rPr>
              <a:t>4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H</a:t>
            </a:r>
            <a:r>
              <a:rPr lang="en-US" sz="2400" baseline="-25000">
                <a:solidFill>
                  <a:srgbClr val="C00000"/>
                </a:solidFill>
                <a:latin typeface="Calibri" pitchFamily="34" charset="0"/>
              </a:rPr>
              <a:t>8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O 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114800"/>
            <a:ext cx="65627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2362200" y="3886200"/>
            <a:ext cx="2595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aseline="30000">
                <a:solidFill>
                  <a:srgbClr val="C00000"/>
                </a:solidFill>
                <a:latin typeface="Calibri" pitchFamily="34" charset="0"/>
              </a:rPr>
              <a:t>13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C NMR Spectrum </a:t>
            </a:r>
          </a:p>
        </p:txBody>
      </p:sp>
      <p:pic>
        <p:nvPicPr>
          <p:cNvPr id="50182" name="Picture 5" descr="bp25-stru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371600"/>
            <a:ext cx="15494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152400" y="27432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methyl ethyl ketone </a:t>
            </a:r>
            <a:br>
              <a:rPr lang="en-US" sz="2400" b="1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2-butanone </a:t>
            </a:r>
            <a:endParaRPr 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2192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838200" y="762000"/>
            <a:ext cx="5614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COSY Spectrum  : COrrelation SpectroscopY </a:t>
            </a:r>
          </a:p>
        </p:txBody>
      </p:sp>
      <p:pic>
        <p:nvPicPr>
          <p:cNvPr id="51204" name="Picture 5" descr="bp25-stru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0"/>
            <a:ext cx="15494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N E E L A M\My Documents\My Pictures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620838"/>
            <a:ext cx="6705600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153988" y="228600"/>
          <a:ext cx="2505075" cy="1676400"/>
        </p:xfrm>
        <a:graphic>
          <a:graphicData uri="http://schemas.openxmlformats.org/presentationml/2006/ole">
            <p:oleObj spid="_x0000_s15362" name="CS ChemDraw Drawing" r:id="rId4" imgW="1977120" imgH="132300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2057400"/>
            <a:ext cx="64436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685800" y="914400"/>
          <a:ext cx="2505075" cy="1676400"/>
        </p:xfrm>
        <a:graphic>
          <a:graphicData uri="http://schemas.openxmlformats.org/presentationml/2006/ole">
            <p:oleObj spid="_x0000_s16386" name="CS ChemDraw Drawing" r:id="rId4" imgW="1977120" imgH="132300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447800"/>
            <a:ext cx="6472238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381000" y="609600"/>
          <a:ext cx="2505075" cy="1676400"/>
        </p:xfrm>
        <a:graphic>
          <a:graphicData uri="http://schemas.openxmlformats.org/presentationml/2006/ole">
            <p:oleObj spid="_x0000_s17410" name="CS ChemDraw Drawing" r:id="rId4" imgW="1977120" imgH="132300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524000"/>
            <a:ext cx="64770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381000" y="349250"/>
          <a:ext cx="2209800" cy="1555750"/>
        </p:xfrm>
        <a:graphic>
          <a:graphicData uri="http://schemas.openxmlformats.org/presentationml/2006/ole">
            <p:oleObj spid="_x0000_s18434" name="CS ChemDraw Drawing" r:id="rId4" imgW="1707480" imgH="1201320" progId="ChemDraw.Document.6.0">
              <p:embed/>
            </p:oleObj>
          </a:graphicData>
        </a:graphic>
      </p:graphicFrame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81000" y="2362200"/>
            <a:ext cx="1343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 F = C</a:t>
            </a:r>
            <a:r>
              <a:rPr lang="en-US" baseline="-25000">
                <a:latin typeface="Calibri" pitchFamily="34" charset="0"/>
              </a:rPr>
              <a:t>10</a:t>
            </a:r>
            <a:r>
              <a:rPr lang="en-US">
                <a:latin typeface="Calibri" pitchFamily="34" charset="0"/>
              </a:rPr>
              <a:t>H</a:t>
            </a:r>
            <a:r>
              <a:rPr lang="en-US" baseline="-25000">
                <a:latin typeface="Calibri" pitchFamily="34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524000"/>
            <a:ext cx="63817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381000" y="457200"/>
          <a:ext cx="2209800" cy="1555750"/>
        </p:xfrm>
        <a:graphic>
          <a:graphicData uri="http://schemas.openxmlformats.org/presentationml/2006/ole">
            <p:oleObj spid="_x0000_s19458" name="CS ChemDraw Drawing" r:id="rId4" imgW="1707480" imgH="120132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820738"/>
            <a:ext cx="60198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381000" y="457200"/>
          <a:ext cx="2209800" cy="1555750"/>
        </p:xfrm>
        <a:graphic>
          <a:graphicData uri="http://schemas.openxmlformats.org/presentationml/2006/ole">
            <p:oleObj spid="_x0000_s20482" name="CS ChemDraw Drawing" r:id="rId4" imgW="1707480" imgH="120132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63700"/>
            <a:ext cx="61722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304800" y="1752600"/>
          <a:ext cx="2209800" cy="1555750"/>
        </p:xfrm>
        <a:graphic>
          <a:graphicData uri="http://schemas.openxmlformats.org/presentationml/2006/ole">
            <p:oleObj spid="_x0000_s21506" name="CS ChemDraw Drawing" r:id="rId4" imgW="1707480" imgH="1201320" progId="ChemDraw.Document.6.0">
              <p:embed/>
            </p:oleObj>
          </a:graphicData>
        </a:graphic>
      </p:graphicFrame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124200" y="609600"/>
            <a:ext cx="579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HETCOR : HETeronuclear chemical shift COrelation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819400" y="533400"/>
            <a:ext cx="362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Calibri" pitchFamily="34" charset="0"/>
              </a:rPr>
              <a:t>The NMR Spectrometer</a:t>
            </a:r>
          </a:p>
        </p:txBody>
      </p:sp>
      <p:pic>
        <p:nvPicPr>
          <p:cNvPr id="27651" name="Picture 6" descr="C:\WebSites\Wade ed5 PPT\Graphics\Chapter 13\Reduced\FG13_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514600"/>
            <a:ext cx="5638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98538" y="228600"/>
            <a:ext cx="7175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0000CC"/>
                </a:solidFill>
                <a:latin typeface="Calibri" pitchFamily="34" charset="0"/>
              </a:rPr>
              <a:t>Applications of nuclear magnetic resonance </a:t>
            </a:r>
          </a:p>
          <a:p>
            <a:pPr algn="ctr"/>
            <a:r>
              <a:rPr lang="en-US" sz="2800">
                <a:solidFill>
                  <a:srgbClr val="0000CC"/>
                </a:solidFill>
                <a:latin typeface="Calibri" pitchFamily="34" charset="0"/>
              </a:rPr>
              <a:t>Spectroscopy in organic chemistry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2514600" y="1219200"/>
            <a:ext cx="4651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Calibri" pitchFamily="34" charset="0"/>
              </a:rPr>
              <a:t>Spin No </a:t>
            </a:r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&gt; 0</a:t>
            </a:r>
          </a:p>
          <a:p>
            <a:r>
              <a:rPr lang="en-US" sz="2000" baseline="30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    I  = 1/2                      </a:t>
            </a:r>
            <a:r>
              <a:rPr lang="en-US" sz="2000" baseline="30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 I = ½</a:t>
            </a:r>
          </a:p>
          <a:p>
            <a:r>
              <a:rPr lang="en-US" sz="2000" baseline="30000">
                <a:solidFill>
                  <a:srgbClr val="C00000"/>
                </a:solidFill>
                <a:latin typeface="Calibri" pitchFamily="34" charset="0"/>
              </a:rPr>
              <a:t>19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</a:rPr>
              <a:t> F   </a:t>
            </a:r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 = 1/2                      </a:t>
            </a:r>
            <a:r>
              <a:rPr lang="en-US" sz="2000" baseline="30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 I =1/2</a:t>
            </a:r>
          </a:p>
          <a:p>
            <a:endParaRPr lang="en-US" sz="200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</a:rPr>
              <a:t>For organic molecules : </a:t>
            </a:r>
            <a:r>
              <a:rPr lang="en-US" sz="2000" baseline="3000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</a:rPr>
              <a:t>HMR and </a:t>
            </a:r>
            <a:r>
              <a:rPr lang="en-US" sz="2000" baseline="30000">
                <a:solidFill>
                  <a:srgbClr val="C00000"/>
                </a:solidFill>
                <a:latin typeface="Calibri" pitchFamily="34" charset="0"/>
              </a:rPr>
              <a:t>13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</a:rPr>
              <a:t>C NMR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914400" y="3048000"/>
            <a:ext cx="3976688" cy="1906588"/>
            <a:chOff x="838200" y="2667000"/>
            <a:chExt cx="3976689" cy="1906588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800894" y="3466306"/>
              <a:ext cx="1143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371600" y="3505200"/>
              <a:ext cx="12954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2628901" y="2933700"/>
              <a:ext cx="60960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67000" y="3505200"/>
              <a:ext cx="60960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00401" y="2895600"/>
              <a:ext cx="9144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276601" y="3962400"/>
              <a:ext cx="838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5" name="TextBox 16"/>
            <p:cNvSpPr txBox="1">
              <a:spLocks noChangeArrowheads="1"/>
            </p:cNvSpPr>
            <p:nvPr/>
          </p:nvSpPr>
          <p:spPr bwMode="auto">
            <a:xfrm>
              <a:off x="838200" y="3048000"/>
              <a:ext cx="29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953294" y="3237706"/>
              <a:ext cx="5334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7" name="TextBox 19"/>
            <p:cNvSpPr txBox="1">
              <a:spLocks noChangeArrowheads="1"/>
            </p:cNvSpPr>
            <p:nvPr/>
          </p:nvSpPr>
          <p:spPr bwMode="auto">
            <a:xfrm>
              <a:off x="1600200" y="3048000"/>
              <a:ext cx="8018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I = 1/2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28688" name="TextBox 20"/>
            <p:cNvSpPr txBox="1">
              <a:spLocks noChangeArrowheads="1"/>
            </p:cNvSpPr>
            <p:nvPr/>
          </p:nvSpPr>
          <p:spPr bwMode="auto">
            <a:xfrm>
              <a:off x="4191000" y="2667000"/>
              <a:ext cx="5790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-1/2</a:t>
              </a:r>
            </a:p>
          </p:txBody>
        </p:sp>
        <p:sp>
          <p:nvSpPr>
            <p:cNvPr id="28689" name="TextBox 21"/>
            <p:cNvSpPr txBox="1">
              <a:spLocks noChangeArrowheads="1"/>
            </p:cNvSpPr>
            <p:nvPr/>
          </p:nvSpPr>
          <p:spPr bwMode="auto">
            <a:xfrm>
              <a:off x="4191000" y="3733800"/>
              <a:ext cx="6238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+1/2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>
              <a:off x="3581401" y="2743200"/>
              <a:ext cx="457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657601" y="4114800"/>
              <a:ext cx="457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600200" y="4572000"/>
              <a:ext cx="1143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93" name="TextBox 28"/>
            <p:cNvSpPr txBox="1">
              <a:spLocks noChangeArrowheads="1"/>
            </p:cNvSpPr>
            <p:nvPr/>
          </p:nvSpPr>
          <p:spPr bwMode="auto">
            <a:xfrm>
              <a:off x="1905000" y="4191000"/>
              <a:ext cx="4507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Ho</a:t>
              </a:r>
            </a:p>
          </p:txBody>
        </p:sp>
      </p:grpSp>
      <p:sp>
        <p:nvSpPr>
          <p:cNvPr id="28677" name="TextBox 30"/>
          <p:cNvSpPr txBox="1">
            <a:spLocks noChangeArrowheads="1"/>
          </p:cNvSpPr>
          <p:nvPr/>
        </p:nvSpPr>
        <p:spPr bwMode="auto">
          <a:xfrm>
            <a:off x="5181600" y="3429000"/>
            <a:ext cx="1065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u="sng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Ho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h</a:t>
            </a:r>
            <a:endParaRPr lang="en-US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57400" y="5105400"/>
            <a:ext cx="5915025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solidFill>
                  <a:srgbClr val="C00000"/>
                </a:solidFill>
                <a:latin typeface="+mn-lt"/>
              </a:rPr>
              <a:t>Interpretation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of the </a:t>
            </a:r>
            <a:r>
              <a:rPr lang="en-US" sz="2400" u="sng" dirty="0">
                <a:solidFill>
                  <a:srgbClr val="C00000"/>
                </a:solidFill>
                <a:latin typeface="+mn-lt"/>
              </a:rPr>
              <a:t>spectrum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u="sng" dirty="0">
              <a:solidFill>
                <a:srgbClr val="C00000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</a:rPr>
              <a:t>1. Integration                           2. chemical shift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</a:rPr>
              <a:t>3. Spin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Spin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Coupling              4. Rate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04800" y="3581400"/>
            <a:ext cx="77612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Calibri" pitchFamily="34" charset="0"/>
              </a:rPr>
              <a:t>Area under the peak = no. of nuclei/ protons absorbing at that place</a:t>
            </a:r>
          </a:p>
          <a:p>
            <a:endParaRPr lang="en-US" sz="200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</a:rPr>
              <a:t>Area under the peak is directly converted to heights electronically .</a:t>
            </a:r>
          </a:p>
          <a:p>
            <a:endParaRPr lang="en-US" sz="200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OH – CH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- CH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3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</a:rPr>
              <a:t>2mm        4mm       6mm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</a:rPr>
              <a:t>  2        :      4       :      6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</a:rPr>
              <a:t>  1        :      2       :      3</a:t>
            </a:r>
          </a:p>
        </p:txBody>
      </p:sp>
      <p:pic>
        <p:nvPicPr>
          <p:cNvPr id="2969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76238"/>
            <a:ext cx="7848600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1200150" y="2816225"/>
            <a:ext cx="349250" cy="206375"/>
          </a:xfrm>
          <a:custGeom>
            <a:avLst/>
            <a:gdLst>
              <a:gd name="connsiteX0" fmla="*/ 0 w 348868"/>
              <a:gd name="connsiteY0" fmla="*/ 179942 h 205648"/>
              <a:gd name="connsiteX1" fmla="*/ 121185 w 348868"/>
              <a:gd name="connsiteY1" fmla="*/ 179942 h 205648"/>
              <a:gd name="connsiteX2" fmla="*/ 198303 w 348868"/>
              <a:gd name="connsiteY2" fmla="*/ 25706 h 205648"/>
              <a:gd name="connsiteX3" fmla="*/ 330506 w 348868"/>
              <a:gd name="connsiteY3" fmla="*/ 25706 h 205648"/>
              <a:gd name="connsiteX4" fmla="*/ 308472 w 348868"/>
              <a:gd name="connsiteY4" fmla="*/ 14689 h 20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868" h="205648">
                <a:moveTo>
                  <a:pt x="0" y="179942"/>
                </a:moveTo>
                <a:cubicBezTo>
                  <a:pt x="44067" y="192795"/>
                  <a:pt x="88135" y="205648"/>
                  <a:pt x="121185" y="179942"/>
                </a:cubicBezTo>
                <a:cubicBezTo>
                  <a:pt x="154235" y="154236"/>
                  <a:pt x="163416" y="51412"/>
                  <a:pt x="198303" y="25706"/>
                </a:cubicBezTo>
                <a:cubicBezTo>
                  <a:pt x="233190" y="0"/>
                  <a:pt x="312145" y="27542"/>
                  <a:pt x="330506" y="25706"/>
                </a:cubicBezTo>
                <a:cubicBezTo>
                  <a:pt x="348868" y="23870"/>
                  <a:pt x="312144" y="16525"/>
                  <a:pt x="308472" y="14689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586538" y="381000"/>
            <a:ext cx="330200" cy="512763"/>
          </a:xfrm>
          <a:custGeom>
            <a:avLst/>
            <a:gdLst>
              <a:gd name="connsiteX0" fmla="*/ 0 w 330506"/>
              <a:gd name="connsiteY0" fmla="*/ 512285 h 512285"/>
              <a:gd name="connsiteX1" fmla="*/ 77118 w 330506"/>
              <a:gd name="connsiteY1" fmla="*/ 490251 h 512285"/>
              <a:gd name="connsiteX2" fmla="*/ 165253 w 330506"/>
              <a:gd name="connsiteY2" fmla="*/ 446184 h 512285"/>
              <a:gd name="connsiteX3" fmla="*/ 187286 w 330506"/>
              <a:gd name="connsiteY3" fmla="*/ 302964 h 512285"/>
              <a:gd name="connsiteX4" fmla="*/ 187286 w 330506"/>
              <a:gd name="connsiteY4" fmla="*/ 49576 h 512285"/>
              <a:gd name="connsiteX5" fmla="*/ 330506 w 330506"/>
              <a:gd name="connsiteY5" fmla="*/ 5509 h 512285"/>
              <a:gd name="connsiteX6" fmla="*/ 330506 w 330506"/>
              <a:gd name="connsiteY6" fmla="*/ 5509 h 51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506" h="512285">
                <a:moveTo>
                  <a:pt x="0" y="512285"/>
                </a:moveTo>
                <a:cubicBezTo>
                  <a:pt x="24788" y="506776"/>
                  <a:pt x="49576" y="501268"/>
                  <a:pt x="77118" y="490251"/>
                </a:cubicBezTo>
                <a:cubicBezTo>
                  <a:pt x="104660" y="479234"/>
                  <a:pt x="146892" y="477398"/>
                  <a:pt x="165253" y="446184"/>
                </a:cubicBezTo>
                <a:cubicBezTo>
                  <a:pt x="183614" y="414970"/>
                  <a:pt x="183614" y="369065"/>
                  <a:pt x="187286" y="302964"/>
                </a:cubicBezTo>
                <a:cubicBezTo>
                  <a:pt x="190958" y="236863"/>
                  <a:pt x="163416" y="99152"/>
                  <a:pt x="187286" y="49576"/>
                </a:cubicBezTo>
                <a:cubicBezTo>
                  <a:pt x="211156" y="0"/>
                  <a:pt x="330506" y="5509"/>
                  <a:pt x="330506" y="5509"/>
                </a:cubicBezTo>
                <a:lnTo>
                  <a:pt x="330506" y="5509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360738" y="1703388"/>
            <a:ext cx="219075" cy="433387"/>
          </a:xfrm>
          <a:custGeom>
            <a:avLst/>
            <a:gdLst>
              <a:gd name="connsiteX0" fmla="*/ 0 w 220337"/>
              <a:gd name="connsiteY0" fmla="*/ 389263 h 433330"/>
              <a:gd name="connsiteX1" fmla="*/ 121185 w 220337"/>
              <a:gd name="connsiteY1" fmla="*/ 378246 h 433330"/>
              <a:gd name="connsiteX2" fmla="*/ 165253 w 220337"/>
              <a:gd name="connsiteY2" fmla="*/ 58757 h 433330"/>
              <a:gd name="connsiteX3" fmla="*/ 220337 w 220337"/>
              <a:gd name="connsiteY3" fmla="*/ 25706 h 433330"/>
              <a:gd name="connsiteX4" fmla="*/ 220337 w 220337"/>
              <a:gd name="connsiteY4" fmla="*/ 25706 h 43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37" h="433330">
                <a:moveTo>
                  <a:pt x="0" y="389263"/>
                </a:moveTo>
                <a:cubicBezTo>
                  <a:pt x="46821" y="411296"/>
                  <a:pt x="93643" y="433330"/>
                  <a:pt x="121185" y="378246"/>
                </a:cubicBezTo>
                <a:cubicBezTo>
                  <a:pt x="148727" y="323162"/>
                  <a:pt x="148728" y="117514"/>
                  <a:pt x="165253" y="58757"/>
                </a:cubicBezTo>
                <a:cubicBezTo>
                  <a:pt x="181778" y="0"/>
                  <a:pt x="220337" y="25706"/>
                  <a:pt x="220337" y="25706"/>
                </a:cubicBezTo>
                <a:lnTo>
                  <a:pt x="220337" y="25706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3" name="TextBox 9"/>
          <p:cNvSpPr txBox="1">
            <a:spLocks noChangeArrowheads="1"/>
          </p:cNvSpPr>
          <p:nvPr/>
        </p:nvSpPr>
        <p:spPr bwMode="auto">
          <a:xfrm>
            <a:off x="1066800" y="2438400"/>
            <a:ext cx="1355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2mm: 1proton</a:t>
            </a:r>
          </a:p>
        </p:txBody>
      </p:sp>
      <p:sp>
        <p:nvSpPr>
          <p:cNvPr id="29704" name="TextBox 10"/>
          <p:cNvSpPr txBox="1">
            <a:spLocks noChangeArrowheads="1"/>
          </p:cNvSpPr>
          <p:nvPr/>
        </p:nvSpPr>
        <p:spPr bwMode="auto">
          <a:xfrm>
            <a:off x="2935288" y="1295400"/>
            <a:ext cx="1408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4mm : 2proton</a:t>
            </a:r>
          </a:p>
        </p:txBody>
      </p:sp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6858000" y="762000"/>
            <a:ext cx="1539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6mm : 3 protons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914400" y="3810000"/>
            <a:ext cx="59197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υ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= </a:t>
            </a:r>
            <a:r>
              <a:rPr lang="el-GR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γ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Ho/ 2</a:t>
            </a:r>
            <a:r>
              <a:rPr lang="el-GR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π</a:t>
            </a:r>
            <a:endParaRPr lang="en-US" sz="200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H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= Ho (1-</a:t>
            </a:r>
            <a:r>
              <a:rPr lang="el-GR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σ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)               </a:t>
            </a:r>
            <a:r>
              <a:rPr lang="el-GR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σ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- shielding constant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                                Ho- applied mag. field.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                                H</a:t>
            </a:r>
            <a:r>
              <a:rPr lang="en-US" sz="2000" baseline="-25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– field felt at the nucleus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σ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- molecular structure. Chemical environment</a:t>
            </a:r>
            <a:endParaRPr lang="en-US" sz="2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914400" y="5791200"/>
            <a:ext cx="6761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Electron withdrawer – nucleus becomes bare - deshielding</a:t>
            </a:r>
          </a:p>
          <a:p>
            <a:r>
              <a:rPr lang="en-US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Electron Donor - shielding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5800" y="884238"/>
            <a:ext cx="7848600" cy="2849562"/>
            <a:chOff x="685800" y="304800"/>
            <a:chExt cx="7848599" cy="2849738"/>
          </a:xfrm>
        </p:grpSpPr>
        <p:pic>
          <p:nvPicPr>
            <p:cNvPr id="30726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304800"/>
              <a:ext cx="7848599" cy="284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7" name="TextBox 4"/>
            <p:cNvSpPr txBox="1">
              <a:spLocks noChangeArrowheads="1"/>
            </p:cNvSpPr>
            <p:nvPr/>
          </p:nvSpPr>
          <p:spPr bwMode="auto">
            <a:xfrm>
              <a:off x="1143000" y="2362200"/>
              <a:ext cx="5180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OH</a:t>
              </a:r>
            </a:p>
          </p:txBody>
        </p:sp>
        <p:sp>
          <p:nvSpPr>
            <p:cNvPr id="30728" name="TextBox 6"/>
            <p:cNvSpPr txBox="1">
              <a:spLocks noChangeArrowheads="1"/>
            </p:cNvSpPr>
            <p:nvPr/>
          </p:nvSpPr>
          <p:spPr bwMode="auto">
            <a:xfrm>
              <a:off x="3276600" y="1295400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0729" name="TextBox 7"/>
            <p:cNvSpPr txBox="1">
              <a:spLocks noChangeArrowheads="1"/>
            </p:cNvSpPr>
            <p:nvPr/>
          </p:nvSpPr>
          <p:spPr bwMode="auto">
            <a:xfrm>
              <a:off x="6781800" y="609600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30725" name="TextBox 9"/>
          <p:cNvSpPr txBox="1">
            <a:spLocks noChangeArrowheads="1"/>
          </p:cNvSpPr>
          <p:nvPr/>
        </p:nvSpPr>
        <p:spPr bwMode="auto">
          <a:xfrm>
            <a:off x="3733800" y="381000"/>
            <a:ext cx="1576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Chemical Shift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3048000" y="685800"/>
            <a:ext cx="3386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Calibri" pitchFamily="34" charset="0"/>
              </a:rPr>
              <a:t>TMS – Tetra methyl silane</a:t>
            </a:r>
          </a:p>
        </p:txBody>
      </p:sp>
      <p:sp>
        <p:nvSpPr>
          <p:cNvPr id="1028" name="TextBox 25"/>
          <p:cNvSpPr txBox="1">
            <a:spLocks noChangeArrowheads="1"/>
          </p:cNvSpPr>
          <p:nvPr/>
        </p:nvSpPr>
        <p:spPr bwMode="auto">
          <a:xfrm>
            <a:off x="4800600" y="1447800"/>
            <a:ext cx="2117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  <a:latin typeface="Calibri" pitchFamily="34" charset="0"/>
              </a:rPr>
              <a:t>Most up field Singlet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09800" y="1219200"/>
          <a:ext cx="1727200" cy="1323975"/>
        </p:xfrm>
        <a:graphic>
          <a:graphicData uri="http://schemas.openxmlformats.org/presentationml/2006/ole">
            <p:oleObj spid="_x0000_s1026" name="CS ChemDraw Drawing" r:id="rId3" imgW="992520" imgH="759960" progId="ChemDraw.Document.6.0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3048000"/>
            <a:ext cx="6621463" cy="3378200"/>
            <a:chOff x="1219200" y="2743200"/>
            <a:chExt cx="6621060" cy="3378220"/>
          </a:xfrm>
        </p:grpSpPr>
        <p:sp>
          <p:nvSpPr>
            <p:cNvPr id="1030" name="TextBox 26"/>
            <p:cNvSpPr txBox="1">
              <a:spLocks noChangeArrowheads="1"/>
            </p:cNvSpPr>
            <p:nvPr/>
          </p:nvSpPr>
          <p:spPr bwMode="auto">
            <a:xfrm>
              <a:off x="1219200" y="2743200"/>
              <a:ext cx="6621060" cy="3378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C00000"/>
                  </a:solidFill>
                  <a:latin typeface="Calibri" pitchFamily="34" charset="0"/>
                </a:rPr>
                <a:t>Chemical  shift – Position of the peak from TMS</a:t>
              </a:r>
            </a:p>
            <a:p>
              <a:r>
                <a:rPr lang="en-US" sz="2400">
                  <a:solidFill>
                    <a:srgbClr val="C00000"/>
                  </a:solidFill>
                  <a:latin typeface="Calibri" pitchFamily="34" charset="0"/>
                </a:rPr>
                <a:t>Units of chemical Shift: Hertz or cps</a:t>
              </a:r>
            </a:p>
            <a:p>
              <a:r>
                <a:rPr lang="en-US" sz="2400">
                  <a:solidFill>
                    <a:srgbClr val="C00000"/>
                  </a:solidFill>
                  <a:latin typeface="Calibri" pitchFamily="34" charset="0"/>
                </a:rPr>
                <a:t>Chemical shift </a:t>
              </a:r>
              <a:r>
                <a:rPr lang="el-GR" sz="240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α</a:t>
              </a:r>
              <a:r>
                <a:rPr lang="en-US" sz="240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 Ho</a:t>
              </a:r>
            </a:p>
            <a:p>
              <a:r>
                <a:rPr lang="el-GR" sz="240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240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 is used</a:t>
              </a:r>
            </a:p>
            <a:p>
              <a:endPara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endParaRPr>
            </a:p>
            <a:p>
              <a:r>
                <a:rPr lang="el-GR" sz="240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240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 =  </a:t>
              </a:r>
            </a:p>
            <a:p>
              <a:endPara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endParaRPr>
            </a:p>
            <a:p>
              <a:r>
                <a:rPr lang="el-GR" sz="240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Τ</a:t>
              </a:r>
              <a:r>
                <a:rPr lang="en-US" sz="240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 =10 – </a:t>
              </a:r>
              <a:r>
                <a:rPr lang="el-GR" sz="240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δ</a:t>
              </a:r>
              <a:endParaRPr lang="en-U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endParaRPr>
            </a:p>
            <a:p>
              <a:r>
                <a:rPr lang="en-US" sz="240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tau</a:t>
              </a:r>
            </a:p>
          </p:txBody>
        </p:sp>
        <p:sp>
          <p:nvSpPr>
            <p:cNvPr id="1031" name="TextBox 5"/>
            <p:cNvSpPr txBox="1">
              <a:spLocks noChangeArrowheads="1"/>
            </p:cNvSpPr>
            <p:nvPr/>
          </p:nvSpPr>
          <p:spPr bwMode="auto">
            <a:xfrm>
              <a:off x="1635100" y="4435485"/>
              <a:ext cx="2897011" cy="82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   </a:t>
              </a:r>
              <a:r>
                <a:rPr lang="en-US" sz="2400" u="sng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signal in Hz x 10</a:t>
              </a:r>
              <a:r>
                <a:rPr lang="en-US" sz="2400" u="sng" baseline="3000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6   </a:t>
              </a:r>
            </a:p>
            <a:p>
              <a:r>
                <a:rPr lang="en-US" sz="240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oscillator freq. in Hz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1717</Words>
  <Application>Microsoft Office PowerPoint</Application>
  <PresentationFormat>On-screen Show (4:3)</PresentationFormat>
  <Paragraphs>402</Paragraphs>
  <Slides>50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CS ChemDraw Drawing</vt:lpstr>
      <vt:lpstr>TOPIC : NMR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Aromatic Protons, 7-8 </vt:lpstr>
      <vt:lpstr>Vinyl Protons, 5-6</vt:lpstr>
      <vt:lpstr>Acetylenic Protons, 2.5</vt:lpstr>
      <vt:lpstr>Slide 29</vt:lpstr>
      <vt:lpstr>Slide 30</vt:lpstr>
      <vt:lpstr>Slide 31</vt:lpstr>
      <vt:lpstr>Slide 32</vt:lpstr>
      <vt:lpstr>Slide 33</vt:lpstr>
      <vt:lpstr>Slide 34</vt:lpstr>
      <vt:lpstr>Advanced NMR Techniques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: NMR</dc:title>
  <dc:creator>KKB</dc:creator>
  <cp:lastModifiedBy>KKB</cp:lastModifiedBy>
  <cp:revision>1</cp:revision>
  <dcterms:created xsi:type="dcterms:W3CDTF">2017-12-03T16:43:21Z</dcterms:created>
  <dcterms:modified xsi:type="dcterms:W3CDTF">2017-12-03T16:44:01Z</dcterms:modified>
</cp:coreProperties>
</file>