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65" r:id="rId3"/>
    <p:sldId id="257" r:id="rId4"/>
    <p:sldId id="258" r:id="rId5"/>
    <p:sldId id="259" r:id="rId6"/>
    <p:sldId id="260" r:id="rId7"/>
    <p:sldId id="261" r:id="rId8"/>
    <p:sldId id="262" r:id="rId9"/>
    <p:sldId id="263" r:id="rId10"/>
    <p:sldId id="264" r:id="rId11"/>
  </p:sldIdLst>
  <p:sldSz cx="9144000" cy="83343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6"/>
  </p:normalViewPr>
  <p:slideViewPr>
    <p:cSldViewPr snapToGrid="0" snapToObjects="1">
      <p:cViewPr varScale="1">
        <p:scale>
          <a:sx n="86" d="100"/>
          <a:sy n="86" d="100"/>
        </p:scale>
        <p:origin x="240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63983"/>
            <a:ext cx="7772400" cy="2901597"/>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4377477"/>
            <a:ext cx="6858000" cy="2012211"/>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021EDFC-5607-0747-9346-72BC4B27315C}" type="datetimeFigureOut">
              <a:rPr lang="en-US" smtClean="0"/>
              <a:t>2/17/24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95B3B3-FC15-CE41-BC30-801F3ACC1681}" type="slidenum">
              <a:rPr lang="en-US" smtClean="0"/>
              <a:t>‹#›</a:t>
            </a:fld>
            <a:endParaRPr lang="en-US"/>
          </a:p>
        </p:txBody>
      </p:sp>
    </p:spTree>
    <p:extLst>
      <p:ext uri="{BB962C8B-B14F-4D97-AF65-F5344CB8AC3E}">
        <p14:creationId xmlns:p14="http://schemas.microsoft.com/office/powerpoint/2010/main" val="2919259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021EDFC-5607-0747-9346-72BC4B27315C}" type="datetimeFigureOut">
              <a:rPr lang="en-US" smtClean="0"/>
              <a:t>2/17/24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95B3B3-FC15-CE41-BC30-801F3ACC1681}" type="slidenum">
              <a:rPr lang="en-US" smtClean="0"/>
              <a:t>‹#›</a:t>
            </a:fld>
            <a:endParaRPr lang="en-US"/>
          </a:p>
        </p:txBody>
      </p:sp>
    </p:spTree>
    <p:extLst>
      <p:ext uri="{BB962C8B-B14F-4D97-AF65-F5344CB8AC3E}">
        <p14:creationId xmlns:p14="http://schemas.microsoft.com/office/powerpoint/2010/main" val="3565922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443728"/>
            <a:ext cx="1971675" cy="706299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1" y="443728"/>
            <a:ext cx="5800725" cy="706299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021EDFC-5607-0747-9346-72BC4B27315C}" type="datetimeFigureOut">
              <a:rPr lang="en-US" smtClean="0"/>
              <a:t>2/17/24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95B3B3-FC15-CE41-BC30-801F3ACC1681}" type="slidenum">
              <a:rPr lang="en-US" smtClean="0"/>
              <a:t>‹#›</a:t>
            </a:fld>
            <a:endParaRPr lang="en-US"/>
          </a:p>
        </p:txBody>
      </p:sp>
    </p:spTree>
    <p:extLst>
      <p:ext uri="{BB962C8B-B14F-4D97-AF65-F5344CB8AC3E}">
        <p14:creationId xmlns:p14="http://schemas.microsoft.com/office/powerpoint/2010/main" val="240109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021EDFC-5607-0747-9346-72BC4B27315C}" type="datetimeFigureOut">
              <a:rPr lang="en-US" smtClean="0"/>
              <a:t>2/17/24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95B3B3-FC15-CE41-BC30-801F3ACC1681}" type="slidenum">
              <a:rPr lang="en-US" smtClean="0"/>
              <a:t>‹#›</a:t>
            </a:fld>
            <a:endParaRPr lang="en-US"/>
          </a:p>
        </p:txBody>
      </p:sp>
    </p:spTree>
    <p:extLst>
      <p:ext uri="{BB962C8B-B14F-4D97-AF65-F5344CB8AC3E}">
        <p14:creationId xmlns:p14="http://schemas.microsoft.com/office/powerpoint/2010/main" val="4146204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2077808"/>
            <a:ext cx="7886700" cy="3466868"/>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5577474"/>
            <a:ext cx="7886700" cy="1823144"/>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021EDFC-5607-0747-9346-72BC4B27315C}" type="datetimeFigureOut">
              <a:rPr lang="en-US" smtClean="0"/>
              <a:t>2/17/24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95B3B3-FC15-CE41-BC30-801F3ACC1681}" type="slidenum">
              <a:rPr lang="en-US" smtClean="0"/>
              <a:t>‹#›</a:t>
            </a:fld>
            <a:endParaRPr lang="en-US"/>
          </a:p>
        </p:txBody>
      </p:sp>
    </p:spTree>
    <p:extLst>
      <p:ext uri="{BB962C8B-B14F-4D97-AF65-F5344CB8AC3E}">
        <p14:creationId xmlns:p14="http://schemas.microsoft.com/office/powerpoint/2010/main" val="3516460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2218642"/>
            <a:ext cx="3886200" cy="528808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2218642"/>
            <a:ext cx="3886200" cy="528808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021EDFC-5607-0747-9346-72BC4B27315C}" type="datetimeFigureOut">
              <a:rPr lang="en-US" smtClean="0"/>
              <a:t>2/17/24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95B3B3-FC15-CE41-BC30-801F3ACC1681}" type="slidenum">
              <a:rPr lang="en-US" smtClean="0"/>
              <a:t>‹#›</a:t>
            </a:fld>
            <a:endParaRPr lang="en-US"/>
          </a:p>
        </p:txBody>
      </p:sp>
    </p:spTree>
    <p:extLst>
      <p:ext uri="{BB962C8B-B14F-4D97-AF65-F5344CB8AC3E}">
        <p14:creationId xmlns:p14="http://schemas.microsoft.com/office/powerpoint/2010/main" val="4076923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443730"/>
            <a:ext cx="7886700" cy="1610927"/>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2043080"/>
            <a:ext cx="3868340" cy="100128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3044362"/>
            <a:ext cx="3868340" cy="447779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1" y="2043080"/>
            <a:ext cx="3887391" cy="100128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1" y="3044362"/>
            <a:ext cx="3887391" cy="447779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021EDFC-5607-0747-9346-72BC4B27315C}" type="datetimeFigureOut">
              <a:rPr lang="en-US" smtClean="0"/>
              <a:t>2/17/24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95B3B3-FC15-CE41-BC30-801F3ACC1681}" type="slidenum">
              <a:rPr lang="en-US" smtClean="0"/>
              <a:t>‹#›</a:t>
            </a:fld>
            <a:endParaRPr lang="en-US"/>
          </a:p>
        </p:txBody>
      </p:sp>
    </p:spTree>
    <p:extLst>
      <p:ext uri="{BB962C8B-B14F-4D97-AF65-F5344CB8AC3E}">
        <p14:creationId xmlns:p14="http://schemas.microsoft.com/office/powerpoint/2010/main" val="745058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021EDFC-5607-0747-9346-72BC4B27315C}" type="datetimeFigureOut">
              <a:rPr lang="en-US" smtClean="0"/>
              <a:t>2/17/24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95B3B3-FC15-CE41-BC30-801F3ACC1681}" type="slidenum">
              <a:rPr lang="en-US" smtClean="0"/>
              <a:t>‹#›</a:t>
            </a:fld>
            <a:endParaRPr lang="en-US"/>
          </a:p>
        </p:txBody>
      </p:sp>
    </p:spTree>
    <p:extLst>
      <p:ext uri="{BB962C8B-B14F-4D97-AF65-F5344CB8AC3E}">
        <p14:creationId xmlns:p14="http://schemas.microsoft.com/office/powerpoint/2010/main" val="2234222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21EDFC-5607-0747-9346-72BC4B27315C}" type="datetimeFigureOut">
              <a:rPr lang="en-US" smtClean="0"/>
              <a:t>2/17/24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95B3B3-FC15-CE41-BC30-801F3ACC1681}" type="slidenum">
              <a:rPr lang="en-US" smtClean="0"/>
              <a:t>‹#›</a:t>
            </a:fld>
            <a:endParaRPr lang="en-US"/>
          </a:p>
        </p:txBody>
      </p:sp>
    </p:spTree>
    <p:extLst>
      <p:ext uri="{BB962C8B-B14F-4D97-AF65-F5344CB8AC3E}">
        <p14:creationId xmlns:p14="http://schemas.microsoft.com/office/powerpoint/2010/main" val="1761409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555625"/>
            <a:ext cx="2949178" cy="1944688"/>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1199998"/>
            <a:ext cx="4629150" cy="59228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500313"/>
            <a:ext cx="2949178" cy="46321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021EDFC-5607-0747-9346-72BC4B27315C}" type="datetimeFigureOut">
              <a:rPr lang="en-US" smtClean="0"/>
              <a:t>2/17/24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95B3B3-FC15-CE41-BC30-801F3ACC1681}" type="slidenum">
              <a:rPr lang="en-US" smtClean="0"/>
              <a:t>‹#›</a:t>
            </a:fld>
            <a:endParaRPr lang="en-US"/>
          </a:p>
        </p:txBody>
      </p:sp>
    </p:spTree>
    <p:extLst>
      <p:ext uri="{BB962C8B-B14F-4D97-AF65-F5344CB8AC3E}">
        <p14:creationId xmlns:p14="http://schemas.microsoft.com/office/powerpoint/2010/main" val="778620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555625"/>
            <a:ext cx="2949178" cy="1944688"/>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1199998"/>
            <a:ext cx="4629150" cy="592280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500313"/>
            <a:ext cx="2949178" cy="46321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021EDFC-5607-0747-9346-72BC4B27315C}" type="datetimeFigureOut">
              <a:rPr lang="en-US" smtClean="0"/>
              <a:t>2/17/24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95B3B3-FC15-CE41-BC30-801F3ACC1681}" type="slidenum">
              <a:rPr lang="en-US" smtClean="0"/>
              <a:t>‹#›</a:t>
            </a:fld>
            <a:endParaRPr lang="en-US"/>
          </a:p>
        </p:txBody>
      </p:sp>
    </p:spTree>
    <p:extLst>
      <p:ext uri="{BB962C8B-B14F-4D97-AF65-F5344CB8AC3E}">
        <p14:creationId xmlns:p14="http://schemas.microsoft.com/office/powerpoint/2010/main" val="2659143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443730"/>
            <a:ext cx="7886700" cy="1610927"/>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2218642"/>
            <a:ext cx="7886700" cy="528808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7724733"/>
            <a:ext cx="2057400" cy="443728"/>
          </a:xfrm>
          <a:prstGeom prst="rect">
            <a:avLst/>
          </a:prstGeom>
        </p:spPr>
        <p:txBody>
          <a:bodyPr vert="horz" lIns="91440" tIns="45720" rIns="91440" bIns="45720" rtlCol="0" anchor="ctr"/>
          <a:lstStyle>
            <a:lvl1pPr algn="l">
              <a:defRPr sz="1200">
                <a:solidFill>
                  <a:schemeClr val="tx1">
                    <a:tint val="75000"/>
                  </a:schemeClr>
                </a:solidFill>
              </a:defRPr>
            </a:lvl1pPr>
          </a:lstStyle>
          <a:p>
            <a:fld id="{E021EDFC-5607-0747-9346-72BC4B27315C}" type="datetimeFigureOut">
              <a:rPr lang="en-US" smtClean="0"/>
              <a:t>2/17/24</a:t>
            </a:fld>
            <a:endParaRPr lang="en-US"/>
          </a:p>
        </p:txBody>
      </p:sp>
      <p:sp>
        <p:nvSpPr>
          <p:cNvPr id="5" name="Footer Placeholder 4"/>
          <p:cNvSpPr>
            <a:spLocks noGrp="1"/>
          </p:cNvSpPr>
          <p:nvPr>
            <p:ph type="ftr" sz="quarter" idx="3"/>
          </p:nvPr>
        </p:nvSpPr>
        <p:spPr>
          <a:xfrm>
            <a:off x="3028950" y="7724733"/>
            <a:ext cx="3086100" cy="44372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7724733"/>
            <a:ext cx="2057400" cy="443728"/>
          </a:xfrm>
          <a:prstGeom prst="rect">
            <a:avLst/>
          </a:prstGeom>
        </p:spPr>
        <p:txBody>
          <a:bodyPr vert="horz" lIns="91440" tIns="45720" rIns="91440" bIns="45720" rtlCol="0" anchor="ctr"/>
          <a:lstStyle>
            <a:lvl1pPr algn="r">
              <a:defRPr sz="1200">
                <a:solidFill>
                  <a:schemeClr val="tx1">
                    <a:tint val="75000"/>
                  </a:schemeClr>
                </a:solidFill>
              </a:defRPr>
            </a:lvl1pPr>
          </a:lstStyle>
          <a:p>
            <a:fld id="{3495B3B3-FC15-CE41-BC30-801F3ACC1681}" type="slidenum">
              <a:rPr lang="en-US" smtClean="0"/>
              <a:t>‹#›</a:t>
            </a:fld>
            <a:endParaRPr lang="en-US"/>
          </a:p>
        </p:txBody>
      </p:sp>
    </p:spTree>
    <p:extLst>
      <p:ext uri="{BB962C8B-B14F-4D97-AF65-F5344CB8AC3E}">
        <p14:creationId xmlns:p14="http://schemas.microsoft.com/office/powerpoint/2010/main" val="12166252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D4EFFC-0D98-3733-DB41-8120BA42F6F9}"/>
              </a:ext>
            </a:extLst>
          </p:cNvPr>
          <p:cNvSpPr txBox="1"/>
          <p:nvPr/>
        </p:nvSpPr>
        <p:spPr>
          <a:xfrm>
            <a:off x="1493423" y="1304544"/>
            <a:ext cx="5177199" cy="923330"/>
          </a:xfrm>
          <a:prstGeom prst="rect">
            <a:avLst/>
          </a:prstGeom>
          <a:noFill/>
        </p:spPr>
        <p:txBody>
          <a:bodyPr wrap="square" rtlCol="0">
            <a:spAutoFit/>
          </a:bodyPr>
          <a:lstStyle/>
          <a:p>
            <a:r>
              <a:rPr lang="en-US" sz="5400" dirty="0"/>
              <a:t>RNA modification</a:t>
            </a:r>
          </a:p>
        </p:txBody>
      </p:sp>
      <p:sp>
        <p:nvSpPr>
          <p:cNvPr id="4" name="TextBox 3">
            <a:extLst>
              <a:ext uri="{FF2B5EF4-FFF2-40B4-BE49-F238E27FC236}">
                <a16:creationId xmlns:a16="http://schemas.microsoft.com/office/drawing/2014/main" id="{3F6F7BC9-5856-2FA4-6E73-D5B87A6A6F7A}"/>
              </a:ext>
            </a:extLst>
          </p:cNvPr>
          <p:cNvSpPr txBox="1"/>
          <p:nvPr/>
        </p:nvSpPr>
        <p:spPr>
          <a:xfrm>
            <a:off x="6443376" y="4718304"/>
            <a:ext cx="2280176" cy="1200329"/>
          </a:xfrm>
          <a:prstGeom prst="rect">
            <a:avLst/>
          </a:prstGeom>
          <a:noFill/>
        </p:spPr>
        <p:txBody>
          <a:bodyPr wrap="none" rtlCol="0">
            <a:spAutoFit/>
          </a:bodyPr>
          <a:lstStyle/>
          <a:p>
            <a:r>
              <a:rPr lang="en-US" dirty="0"/>
              <a:t>Dr. </a:t>
            </a:r>
            <a:r>
              <a:rPr lang="en-US" dirty="0" err="1"/>
              <a:t>Kuntala</a:t>
            </a:r>
            <a:r>
              <a:rPr lang="en-US" dirty="0"/>
              <a:t> S. </a:t>
            </a:r>
            <a:r>
              <a:rPr lang="en-US" dirty="0" err="1"/>
              <a:t>Bordoloi</a:t>
            </a:r>
            <a:endParaRPr lang="en-US" dirty="0"/>
          </a:p>
          <a:p>
            <a:r>
              <a:rPr lang="en-US" dirty="0"/>
              <a:t>Assistant Professor</a:t>
            </a:r>
          </a:p>
          <a:p>
            <a:r>
              <a:rPr lang="en-US" dirty="0"/>
              <a:t>Department of Botany</a:t>
            </a:r>
          </a:p>
          <a:p>
            <a:r>
              <a:rPr lang="en-US" dirty="0" err="1"/>
              <a:t>Manga;dai</a:t>
            </a:r>
            <a:r>
              <a:rPr lang="en-US" dirty="0"/>
              <a:t> College</a:t>
            </a:r>
          </a:p>
        </p:txBody>
      </p:sp>
    </p:spTree>
    <p:extLst>
      <p:ext uri="{BB962C8B-B14F-4D97-AF65-F5344CB8AC3E}">
        <p14:creationId xmlns:p14="http://schemas.microsoft.com/office/powerpoint/2010/main" val="3306301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descr="page1217image21680400">
            <a:extLst>
              <a:ext uri="{FF2B5EF4-FFF2-40B4-BE49-F238E27FC236}">
                <a16:creationId xmlns:a16="http://schemas.microsoft.com/office/drawing/2014/main" id="{9ABA4FB5-175B-F992-A254-1761EA2039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9" y="1041400"/>
            <a:ext cx="7441857" cy="37719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E526AB1-F772-A2B8-113F-9ADF5B576461}"/>
              </a:ext>
            </a:extLst>
          </p:cNvPr>
          <p:cNvSpPr txBox="1"/>
          <p:nvPr/>
        </p:nvSpPr>
        <p:spPr>
          <a:xfrm>
            <a:off x="1503904" y="5777547"/>
            <a:ext cx="6136191" cy="369332"/>
          </a:xfrm>
          <a:prstGeom prst="rect">
            <a:avLst/>
          </a:prstGeom>
          <a:noFill/>
        </p:spPr>
        <p:txBody>
          <a:bodyPr wrap="square" rtlCol="0">
            <a:spAutoFit/>
          </a:bodyPr>
          <a:lstStyle/>
          <a:p>
            <a:r>
              <a:rPr lang="en-IN" b="1" dirty="0"/>
              <a:t>Fig. Most eukaryotic mRNAs have a 3′ poly(A) tail </a:t>
            </a:r>
            <a:endParaRPr lang="en-IN" dirty="0"/>
          </a:p>
        </p:txBody>
      </p:sp>
    </p:spTree>
    <p:extLst>
      <p:ext uri="{BB962C8B-B14F-4D97-AF65-F5344CB8AC3E}">
        <p14:creationId xmlns:p14="http://schemas.microsoft.com/office/powerpoint/2010/main" val="102332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ge1220image21277040">
            <a:extLst>
              <a:ext uri="{FF2B5EF4-FFF2-40B4-BE49-F238E27FC236}">
                <a16:creationId xmlns:a16="http://schemas.microsoft.com/office/drawing/2014/main" id="{AEB77C18-DA8B-CB46-38AD-D3809A9226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6984" y="2871787"/>
            <a:ext cx="556260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77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page1221image21193664">
            <a:extLst>
              <a:ext uri="{FF2B5EF4-FFF2-40B4-BE49-F238E27FC236}">
                <a16:creationId xmlns:a16="http://schemas.microsoft.com/office/drawing/2014/main" id="{9E3F2BF2-EA44-E706-73C4-C45DACA030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80" y="1359979"/>
            <a:ext cx="7787722" cy="36941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D2D58A6-B86B-B572-7741-CE32B40B0F01}"/>
              </a:ext>
            </a:extLst>
          </p:cNvPr>
          <p:cNvSpPr txBox="1"/>
          <p:nvPr/>
        </p:nvSpPr>
        <p:spPr>
          <a:xfrm>
            <a:off x="1694688" y="5773484"/>
            <a:ext cx="6219010" cy="646331"/>
          </a:xfrm>
          <a:prstGeom prst="rect">
            <a:avLst/>
          </a:prstGeom>
          <a:noFill/>
        </p:spPr>
        <p:txBody>
          <a:bodyPr wrap="none" rtlCol="0">
            <a:spAutoFit/>
          </a:bodyPr>
          <a:lstStyle/>
          <a:p>
            <a:r>
              <a:rPr lang="en-IN" b="1" dirty="0"/>
              <a:t>Fig. The splicing of nuclear introns requires a two-step process. </a:t>
            </a:r>
            <a:endParaRPr lang="en-IN" dirty="0"/>
          </a:p>
          <a:p>
            <a:endParaRPr lang="en-US" dirty="0"/>
          </a:p>
        </p:txBody>
      </p:sp>
    </p:spTree>
    <p:extLst>
      <p:ext uri="{BB962C8B-B14F-4D97-AF65-F5344CB8AC3E}">
        <p14:creationId xmlns:p14="http://schemas.microsoft.com/office/powerpoint/2010/main" val="3700499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page1222image21813968">
            <a:extLst>
              <a:ext uri="{FF2B5EF4-FFF2-40B4-BE49-F238E27FC236}">
                <a16:creationId xmlns:a16="http://schemas.microsoft.com/office/drawing/2014/main" id="{17A14E21-E35B-DB7D-F947-D23D288CC1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440" y="176016"/>
            <a:ext cx="4471589" cy="798234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D908138-4184-E6B1-AC2D-803BFB202C04}"/>
              </a:ext>
            </a:extLst>
          </p:cNvPr>
          <p:cNvSpPr txBox="1"/>
          <p:nvPr/>
        </p:nvSpPr>
        <p:spPr>
          <a:xfrm>
            <a:off x="5876944" y="2689858"/>
            <a:ext cx="2802361" cy="1477328"/>
          </a:xfrm>
          <a:prstGeom prst="rect">
            <a:avLst/>
          </a:prstGeom>
          <a:noFill/>
        </p:spPr>
        <p:txBody>
          <a:bodyPr wrap="square" rtlCol="0">
            <a:spAutoFit/>
          </a:bodyPr>
          <a:lstStyle/>
          <a:p>
            <a:r>
              <a:rPr lang="en-IN" b="1" dirty="0"/>
              <a:t>Fig. RNA splicing takes place within the spliceosome. The spliceosome assembles sequentially. </a:t>
            </a:r>
            <a:endParaRPr lang="en-IN" dirty="0"/>
          </a:p>
        </p:txBody>
      </p:sp>
    </p:spTree>
    <p:extLst>
      <p:ext uri="{BB962C8B-B14F-4D97-AF65-F5344CB8AC3E}">
        <p14:creationId xmlns:p14="http://schemas.microsoft.com/office/powerpoint/2010/main" val="4273293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descr="page1225image21763984">
            <a:extLst>
              <a:ext uri="{FF2B5EF4-FFF2-40B4-BE49-F238E27FC236}">
                <a16:creationId xmlns:a16="http://schemas.microsoft.com/office/drawing/2014/main" id="{E96E8111-770F-EA95-7DA8-13E6F9A8F2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321" y="3072828"/>
            <a:ext cx="3806564" cy="509665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page1225image21766688">
            <a:extLst>
              <a:ext uri="{FF2B5EF4-FFF2-40B4-BE49-F238E27FC236}">
                <a16:creationId xmlns:a16="http://schemas.microsoft.com/office/drawing/2014/main" id="{ADABFC7D-F583-FCB9-1E3F-EBCFD44D34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321" y="164892"/>
            <a:ext cx="3920781" cy="272821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B8EBC5E-1121-5AC8-6BB8-FA9E673EF2D7}"/>
              </a:ext>
            </a:extLst>
          </p:cNvPr>
          <p:cNvSpPr txBox="1"/>
          <p:nvPr/>
        </p:nvSpPr>
        <p:spPr>
          <a:xfrm>
            <a:off x="5876944" y="2689858"/>
            <a:ext cx="2802361" cy="1200329"/>
          </a:xfrm>
          <a:prstGeom prst="rect">
            <a:avLst/>
          </a:prstGeom>
          <a:noFill/>
        </p:spPr>
        <p:txBody>
          <a:bodyPr wrap="square" rtlCol="0">
            <a:spAutoFit/>
          </a:bodyPr>
          <a:lstStyle/>
          <a:p>
            <a:r>
              <a:rPr lang="en-IN" b="1" dirty="0"/>
              <a:t>Fig. Group I and group II introns fold into characteristic secondary structures. </a:t>
            </a:r>
            <a:endParaRPr lang="en-IN" dirty="0"/>
          </a:p>
        </p:txBody>
      </p:sp>
    </p:spTree>
    <p:extLst>
      <p:ext uri="{BB962C8B-B14F-4D97-AF65-F5344CB8AC3E}">
        <p14:creationId xmlns:p14="http://schemas.microsoft.com/office/powerpoint/2010/main" val="501132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page1228image21783488">
            <a:extLst>
              <a:ext uri="{FF2B5EF4-FFF2-40B4-BE49-F238E27FC236}">
                <a16:creationId xmlns:a16="http://schemas.microsoft.com/office/drawing/2014/main" id="{E930B294-2F77-0C2E-3758-66CA24B0F3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700" y="457200"/>
            <a:ext cx="5562600" cy="7137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BED0789-259E-F8C5-2629-B3BFD9A45899}"/>
              </a:ext>
            </a:extLst>
          </p:cNvPr>
          <p:cNvSpPr txBox="1"/>
          <p:nvPr/>
        </p:nvSpPr>
        <p:spPr>
          <a:xfrm>
            <a:off x="6337300" y="2702558"/>
            <a:ext cx="2802361" cy="1200329"/>
          </a:xfrm>
          <a:prstGeom prst="rect">
            <a:avLst/>
          </a:prstGeom>
          <a:noFill/>
        </p:spPr>
        <p:txBody>
          <a:bodyPr wrap="square" rtlCol="0">
            <a:spAutoFit/>
          </a:bodyPr>
          <a:lstStyle/>
          <a:p>
            <a:r>
              <a:rPr lang="en-IN" b="1" dirty="0"/>
              <a:t>Fig. </a:t>
            </a:r>
            <a:r>
              <a:rPr lang="en-IN" dirty="0"/>
              <a:t>With alternative splicing, pre-mRNA can be spliced in different ways to produce different mRNAs. </a:t>
            </a:r>
          </a:p>
        </p:txBody>
      </p:sp>
    </p:spTree>
    <p:extLst>
      <p:ext uri="{BB962C8B-B14F-4D97-AF65-F5344CB8AC3E}">
        <p14:creationId xmlns:p14="http://schemas.microsoft.com/office/powerpoint/2010/main" val="2117591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page1229image21296128">
            <a:extLst>
              <a:ext uri="{FF2B5EF4-FFF2-40B4-BE49-F238E27FC236}">
                <a16:creationId xmlns:a16="http://schemas.microsoft.com/office/drawing/2014/main" id="{409F395F-5B32-81F8-EF8D-758FD851D7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0" y="469900"/>
            <a:ext cx="5562600" cy="5130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6529741-3C8F-169E-8206-8E82AA849D98}"/>
              </a:ext>
            </a:extLst>
          </p:cNvPr>
          <p:cNvSpPr txBox="1"/>
          <p:nvPr/>
        </p:nvSpPr>
        <p:spPr>
          <a:xfrm>
            <a:off x="2777119" y="6169658"/>
            <a:ext cx="4525381" cy="1477328"/>
          </a:xfrm>
          <a:prstGeom prst="rect">
            <a:avLst/>
          </a:prstGeom>
          <a:noFill/>
        </p:spPr>
        <p:txBody>
          <a:bodyPr wrap="square" rtlCol="0">
            <a:spAutoFit/>
          </a:bodyPr>
          <a:lstStyle/>
          <a:p>
            <a:r>
              <a:rPr lang="en-IN" b="1" dirty="0"/>
              <a:t>Fig. </a:t>
            </a:r>
            <a:r>
              <a:rPr lang="en-IN" dirty="0"/>
              <a:t>With multiple 3′ cleavage sites, there are two or more potential sites for cleavage and polyadenylation; use of the different sites produces mRNAs of different lengths. </a:t>
            </a:r>
          </a:p>
          <a:p>
            <a:endParaRPr lang="en-IN" dirty="0"/>
          </a:p>
        </p:txBody>
      </p:sp>
    </p:spTree>
    <p:extLst>
      <p:ext uri="{BB962C8B-B14F-4D97-AF65-F5344CB8AC3E}">
        <p14:creationId xmlns:p14="http://schemas.microsoft.com/office/powerpoint/2010/main" val="1254842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page1234image21039344">
            <a:extLst>
              <a:ext uri="{FF2B5EF4-FFF2-40B4-BE49-F238E27FC236}">
                <a16:creationId xmlns:a16="http://schemas.microsoft.com/office/drawing/2014/main" id="{DDF6A023-1058-546A-4C30-F3FCB362A0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5200" y="406400"/>
            <a:ext cx="4585844" cy="5778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C311B94-0440-5C2C-B9F8-334D3C75C147}"/>
              </a:ext>
            </a:extLst>
          </p:cNvPr>
          <p:cNvSpPr txBox="1"/>
          <p:nvPr/>
        </p:nvSpPr>
        <p:spPr>
          <a:xfrm>
            <a:off x="1636209" y="6437947"/>
            <a:ext cx="6136191" cy="1754326"/>
          </a:xfrm>
          <a:prstGeom prst="rect">
            <a:avLst/>
          </a:prstGeom>
          <a:noFill/>
        </p:spPr>
        <p:txBody>
          <a:bodyPr wrap="square" rtlCol="0">
            <a:spAutoFit/>
          </a:bodyPr>
          <a:lstStyle/>
          <a:p>
            <a:r>
              <a:rPr lang="en-IN" b="1" dirty="0"/>
              <a:t>Fig. </a:t>
            </a:r>
            <a:r>
              <a:rPr lang="en-IN" dirty="0"/>
              <a:t>The gRNA has sequences that are partly complementary to those of the unedited mRNA and pairs with it. After this pairing, the mRNA undergoes cleavage and new nucleotides are added, with sequences in the gRNA serving as a template. The ends of the mRNA are then </a:t>
            </a:r>
            <a:r>
              <a:rPr lang="en-IN" dirty="0" err="1"/>
              <a:t>rejoined</a:t>
            </a:r>
            <a:r>
              <a:rPr lang="en-IN" dirty="0"/>
              <a:t>. </a:t>
            </a:r>
          </a:p>
          <a:p>
            <a:endParaRPr lang="en-IN" dirty="0"/>
          </a:p>
        </p:txBody>
      </p:sp>
    </p:spTree>
    <p:extLst>
      <p:ext uri="{BB962C8B-B14F-4D97-AF65-F5344CB8AC3E}">
        <p14:creationId xmlns:p14="http://schemas.microsoft.com/office/powerpoint/2010/main" val="3353738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descr="page1214image21781824">
            <a:extLst>
              <a:ext uri="{FF2B5EF4-FFF2-40B4-BE49-F238E27FC236}">
                <a16:creationId xmlns:a16="http://schemas.microsoft.com/office/drawing/2014/main" id="{F6D1B36B-5DC8-D04F-9694-15A1A6DDD2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400" y="52387"/>
            <a:ext cx="3911600" cy="8229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C75FE6C-8250-DD82-60C7-30D2098A15A9}"/>
              </a:ext>
            </a:extLst>
          </p:cNvPr>
          <p:cNvSpPr txBox="1"/>
          <p:nvPr/>
        </p:nvSpPr>
        <p:spPr>
          <a:xfrm>
            <a:off x="5217609" y="1878647"/>
            <a:ext cx="3088191" cy="1754326"/>
          </a:xfrm>
          <a:prstGeom prst="rect">
            <a:avLst/>
          </a:prstGeom>
          <a:noFill/>
        </p:spPr>
        <p:txBody>
          <a:bodyPr wrap="square" rtlCol="0">
            <a:spAutoFit/>
          </a:bodyPr>
          <a:lstStyle/>
          <a:p>
            <a:r>
              <a:rPr lang="en-IN" b="1" dirty="0"/>
              <a:t>Fig. </a:t>
            </a:r>
            <a:r>
              <a:rPr lang="en-IN" dirty="0"/>
              <a:t>The cap consists of 7-methylguanosine attached to the pre-mRNA by a unique 5′–5′ bond (shown in detail in the bottom box). </a:t>
            </a:r>
          </a:p>
          <a:p>
            <a:endParaRPr lang="en-IN" dirty="0"/>
          </a:p>
        </p:txBody>
      </p:sp>
    </p:spTree>
    <p:extLst>
      <p:ext uri="{BB962C8B-B14F-4D97-AF65-F5344CB8AC3E}">
        <p14:creationId xmlns:p14="http://schemas.microsoft.com/office/powerpoint/2010/main" val="402863180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TotalTime>
  <Words>204</Words>
  <Application>Microsoft Macintosh PowerPoint</Application>
  <PresentationFormat>Custom</PresentationFormat>
  <Paragraphs>13</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3</cp:revision>
  <dcterms:created xsi:type="dcterms:W3CDTF">2022-07-05T07:18:18Z</dcterms:created>
  <dcterms:modified xsi:type="dcterms:W3CDTF">2024-02-17T05:01:56Z</dcterms:modified>
</cp:coreProperties>
</file>