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6" d="100"/>
          <a:sy n="66" d="100"/>
        </p:scale>
        <p:origin x="-780"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53142-6F82-ADC6-ABE4-1942DE4A5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E9A630CE-C58D-47D1-7A80-82D9AE233A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8E062DD7-AAA4-20AD-6A68-A5C51919626B}"/>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5" name="Footer Placeholder 4">
            <a:extLst>
              <a:ext uri="{FF2B5EF4-FFF2-40B4-BE49-F238E27FC236}">
                <a16:creationId xmlns:a16="http://schemas.microsoft.com/office/drawing/2014/main" xmlns="" id="{B69624E2-7CC5-E5FC-B38A-414333F6EFD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F47E2E49-94F5-D037-0BA1-E7E82E1C7E93}"/>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487242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ECAE05-CE83-D57E-F72D-90FF09135C8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631C4522-7773-C63C-2FE4-66F8DC8B38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B7E1F0A9-F3DB-736E-340B-005C6AD8601D}"/>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5" name="Footer Placeholder 4">
            <a:extLst>
              <a:ext uri="{FF2B5EF4-FFF2-40B4-BE49-F238E27FC236}">
                <a16:creationId xmlns:a16="http://schemas.microsoft.com/office/drawing/2014/main" xmlns="" id="{05AAA9D4-1486-8FDF-AA5F-33C8C258A00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F480A919-E438-AA3E-C782-172C89861ACA}"/>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1242726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4870A2-DA7A-5D35-B412-AEED5D8753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057606E6-4716-8FAD-9FF4-D4D73F0C95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E55B800-326D-B8CC-E07C-42515AC6DBB2}"/>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5" name="Footer Placeholder 4">
            <a:extLst>
              <a:ext uri="{FF2B5EF4-FFF2-40B4-BE49-F238E27FC236}">
                <a16:creationId xmlns:a16="http://schemas.microsoft.com/office/drawing/2014/main" xmlns="" id="{315D67D8-7085-1761-506C-AB816D45ED7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95FEB5CC-46B0-2EAE-EE0B-6AEAFF89E21B}"/>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4135593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DA18D1-046F-6D80-EBCF-7DABAF7F7FF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0280BBE3-84D3-1E13-6ABB-40346C3840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868E3243-8664-FAD5-7FD3-3563B55F7C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3829BA79-C143-D8F7-2DA4-EC1DAE04C267}"/>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6" name="Footer Placeholder 5">
            <a:extLst>
              <a:ext uri="{FF2B5EF4-FFF2-40B4-BE49-F238E27FC236}">
                <a16:creationId xmlns:a16="http://schemas.microsoft.com/office/drawing/2014/main" xmlns="" id="{828656CA-F6AA-931E-7F25-636A056607D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45DB41A0-B711-45BC-3B93-D88E2D0BFC9A}"/>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600193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EA1F53-8342-F580-2B48-CE0C7A982C4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B508F8D6-BBC4-37F4-84EF-93CD252A20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1B8B2F0-3E24-8566-7BE2-F6FCC596D2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B4669322-5438-F047-9F46-7A7878173A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EA081A-6041-D36F-C39D-8FC3640529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B411B51D-D14C-72D4-87D4-8B97620D27D9}"/>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8" name="Footer Placeholder 7">
            <a:extLst>
              <a:ext uri="{FF2B5EF4-FFF2-40B4-BE49-F238E27FC236}">
                <a16:creationId xmlns:a16="http://schemas.microsoft.com/office/drawing/2014/main" xmlns="" id="{6D2EFD3A-1B13-2B23-D396-6C119DA12DB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64E61C8A-7E46-460A-9B0B-AE9360DB9CA6}"/>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28303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E51DD4-B198-B8BC-90FE-B4E48E28A6A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8B253C27-B48C-4929-5F41-EC25D2C3D0A5}"/>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4" name="Footer Placeholder 3">
            <a:extLst>
              <a:ext uri="{FF2B5EF4-FFF2-40B4-BE49-F238E27FC236}">
                <a16:creationId xmlns:a16="http://schemas.microsoft.com/office/drawing/2014/main" xmlns="" id="{60279718-848A-5F37-5055-F21C83C0DAC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2FBAD2FB-3360-8DF5-22A5-91A11E5CF382}"/>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2993447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9AB3F85-0BE1-A898-59B9-6BC2C2B4A8D6}"/>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3" name="Footer Placeholder 2">
            <a:extLst>
              <a:ext uri="{FF2B5EF4-FFF2-40B4-BE49-F238E27FC236}">
                <a16:creationId xmlns:a16="http://schemas.microsoft.com/office/drawing/2014/main" xmlns="" id="{B103F029-E13E-A6EB-0372-BE63B498912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731DBC71-CD15-C266-5D16-145D3D7FDB5A}"/>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3262080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861701-5E60-2ABC-584C-B8D1D3F14A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EAEEDC6C-CA7D-C8D1-3BDA-849825911C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A294040E-C98F-B484-DBD7-4504EC1D5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FD3ABD9-A8EE-7811-326F-34AF3B9DAFE8}"/>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6" name="Footer Placeholder 5">
            <a:extLst>
              <a:ext uri="{FF2B5EF4-FFF2-40B4-BE49-F238E27FC236}">
                <a16:creationId xmlns:a16="http://schemas.microsoft.com/office/drawing/2014/main" xmlns="" id="{E1819672-3A67-68C2-6710-C862BB07EAD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5C34ACB5-8363-80AD-20E3-E63574C15437}"/>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1207093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6C72CE-931C-497D-5FC7-1468F3386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552DDA29-F621-6814-4A2B-A1C1C9BB0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DBDF78C8-DCDF-5C16-7599-CD2E03D2D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BB16E8B-ED63-25CB-C721-DD8D99650D7D}"/>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6" name="Footer Placeholder 5">
            <a:extLst>
              <a:ext uri="{FF2B5EF4-FFF2-40B4-BE49-F238E27FC236}">
                <a16:creationId xmlns:a16="http://schemas.microsoft.com/office/drawing/2014/main" xmlns="" id="{26745686-DE4C-21B7-91F4-AC1CA212563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6C77E2C2-EB1F-36D3-0075-4161CD68E344}"/>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342910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CC1948-FFB6-A2A2-7A93-0218D0AB9CA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B99E5977-0B24-0090-72D6-FD097EDB6E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E4ADA852-8CF5-4796-FEC8-13B61D558299}"/>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5" name="Footer Placeholder 4">
            <a:extLst>
              <a:ext uri="{FF2B5EF4-FFF2-40B4-BE49-F238E27FC236}">
                <a16:creationId xmlns:a16="http://schemas.microsoft.com/office/drawing/2014/main" xmlns="" id="{8A5933F5-0D4A-E878-D607-1E971C47F05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BF24ED61-BE7E-6669-B394-9341B73B429B}"/>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871832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CE6B2C4-3BD2-B6E6-E4C8-78E6477D96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5FACAA72-3AA4-1F5A-CFDE-80D6778C63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A592AE4-C43D-AEA5-83EC-13E0172E05BD}"/>
              </a:ext>
            </a:extLst>
          </p:cNvPr>
          <p:cNvSpPr>
            <a:spLocks noGrp="1"/>
          </p:cNvSpPr>
          <p:nvPr>
            <p:ph type="dt" sz="half" idx="10"/>
          </p:nvPr>
        </p:nvSpPr>
        <p:spPr/>
        <p:txBody>
          <a:bodyPr/>
          <a:lstStyle/>
          <a:p>
            <a:fld id="{5735879F-CCC3-4AE7-B6D3-0695DFCB93A6}" type="datetimeFigureOut">
              <a:rPr lang="en-IN" smtClean="0"/>
              <a:pPr/>
              <a:t>20-08-2024</a:t>
            </a:fld>
            <a:endParaRPr lang="en-IN"/>
          </a:p>
        </p:txBody>
      </p:sp>
      <p:sp>
        <p:nvSpPr>
          <p:cNvPr id="5" name="Footer Placeholder 4">
            <a:extLst>
              <a:ext uri="{FF2B5EF4-FFF2-40B4-BE49-F238E27FC236}">
                <a16:creationId xmlns:a16="http://schemas.microsoft.com/office/drawing/2014/main" xmlns="" id="{31A9AA63-EFFD-17F1-026B-43C70EFECB8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D9EF7FD-0D96-37BC-9D03-25F8E9B52295}"/>
              </a:ext>
            </a:extLst>
          </p:cNvPr>
          <p:cNvSpPr>
            <a:spLocks noGrp="1"/>
          </p:cNvSpPr>
          <p:nvPr>
            <p:ph type="sldNum" sz="quarter" idx="12"/>
          </p:nvPr>
        </p:nvSpPr>
        <p:spPr/>
        <p:txBody>
          <a:body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410609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8817B63-5DC4-EAF9-B8FC-63CD72D05B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8AB56929-E0A5-A3E3-7E5B-0F913C2A46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799832E8-3CD6-EC31-9B34-03E9EC9EBC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35879F-CCC3-4AE7-B6D3-0695DFCB93A6}" type="datetimeFigureOut">
              <a:rPr lang="en-IN" smtClean="0"/>
              <a:pPr/>
              <a:t>20-08-2024</a:t>
            </a:fld>
            <a:endParaRPr lang="en-IN"/>
          </a:p>
        </p:txBody>
      </p:sp>
      <p:sp>
        <p:nvSpPr>
          <p:cNvPr id="5" name="Footer Placeholder 4">
            <a:extLst>
              <a:ext uri="{FF2B5EF4-FFF2-40B4-BE49-F238E27FC236}">
                <a16:creationId xmlns:a16="http://schemas.microsoft.com/office/drawing/2014/main" xmlns="" id="{1CB1E2EB-53BA-4B29-F6EF-6CB979CB98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FEA8B7B6-55D1-604B-7E9E-CD9F4A55FA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FD5881-8ECB-471C-88F2-7A4C80B27BA5}" type="slidenum">
              <a:rPr lang="en-IN" smtClean="0"/>
              <a:pPr/>
              <a:t>‹#›</a:t>
            </a:fld>
            <a:endParaRPr lang="en-IN"/>
          </a:p>
        </p:txBody>
      </p:sp>
    </p:spTree>
    <p:extLst>
      <p:ext uri="{BB962C8B-B14F-4D97-AF65-F5344CB8AC3E}">
        <p14:creationId xmlns:p14="http://schemas.microsoft.com/office/powerpoint/2010/main" xmlns="" val="2886844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140" y="228600"/>
            <a:ext cx="11075720" cy="1423654"/>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IN" sz="1300" b="1" dirty="0">
                <a:latin typeface="Times New Roman" pitchFamily="18" charset="0"/>
                <a:cs typeface="Times New Roman" pitchFamily="18" charset="0"/>
              </a:rPr>
              <a:t/>
            </a:r>
            <a:br>
              <a:rPr lang="en-IN" sz="1300" b="1" dirty="0">
                <a:latin typeface="Times New Roman" pitchFamily="18" charset="0"/>
                <a:cs typeface="Times New Roman" pitchFamily="18" charset="0"/>
              </a:rPr>
            </a:br>
            <a:r>
              <a:rPr lang="en-IN" sz="1300" b="1" dirty="0">
                <a:latin typeface="Times New Roman" pitchFamily="18" charset="0"/>
                <a:cs typeface="Times New Roman" pitchFamily="18" charset="0"/>
              </a:rPr>
              <a:t/>
            </a:r>
            <a:br>
              <a:rPr lang="en-IN" sz="1300" b="1" dirty="0">
                <a:latin typeface="Times New Roman" pitchFamily="18" charset="0"/>
                <a:cs typeface="Times New Roman" pitchFamily="18" charset="0"/>
              </a:rPr>
            </a:br>
            <a:r>
              <a:rPr lang="en-IN" sz="1300" b="1" dirty="0">
                <a:latin typeface="Times New Roman" pitchFamily="18" charset="0"/>
                <a:cs typeface="Times New Roman" pitchFamily="18" charset="0"/>
              </a:rPr>
              <a:t/>
            </a:r>
            <a:br>
              <a:rPr lang="en-IN" sz="1300" b="1" dirty="0">
                <a:latin typeface="Times New Roman" pitchFamily="18" charset="0"/>
                <a:cs typeface="Times New Roman" pitchFamily="18" charset="0"/>
              </a:rPr>
            </a:br>
            <a:r>
              <a:rPr lang="en-IN" sz="1300" b="1" dirty="0">
                <a:latin typeface="Times New Roman" pitchFamily="18" charset="0"/>
                <a:cs typeface="Times New Roman" pitchFamily="18" charset="0"/>
              </a:rPr>
              <a:t/>
            </a:r>
            <a:br>
              <a:rPr lang="en-IN" sz="1300" b="1" dirty="0">
                <a:latin typeface="Times New Roman" pitchFamily="18" charset="0"/>
                <a:cs typeface="Times New Roman" pitchFamily="18" charset="0"/>
              </a:rPr>
            </a:br>
            <a:r>
              <a:rPr lang="en-IN" sz="1300" b="1" dirty="0">
                <a:latin typeface="Times New Roman" pitchFamily="18" charset="0"/>
                <a:cs typeface="Times New Roman" pitchFamily="18" charset="0"/>
              </a:rPr>
              <a:t/>
            </a:r>
            <a:br>
              <a:rPr lang="en-IN" sz="1300" b="1" dirty="0">
                <a:latin typeface="Times New Roman" pitchFamily="18" charset="0"/>
                <a:cs typeface="Times New Roman" pitchFamily="18" charset="0"/>
              </a:rPr>
            </a:br>
            <a:r>
              <a:rPr lang="en-IN" sz="1300" b="1" dirty="0">
                <a:latin typeface="Times New Roman" pitchFamily="18" charset="0"/>
                <a:cs typeface="Times New Roman" pitchFamily="18" charset="0"/>
              </a:rPr>
              <a:t/>
            </a:r>
            <a:br>
              <a:rPr lang="en-IN" sz="1300" b="1" dirty="0">
                <a:latin typeface="Times New Roman" pitchFamily="18" charset="0"/>
                <a:cs typeface="Times New Roman" pitchFamily="18" charset="0"/>
              </a:rPr>
            </a:br>
            <a:r>
              <a:rPr lang="en-IN" sz="1300" b="1" dirty="0">
                <a:latin typeface="Times New Roman" pitchFamily="18" charset="0"/>
                <a:cs typeface="Times New Roman" pitchFamily="18" charset="0"/>
              </a:rPr>
              <a:t/>
            </a:r>
            <a:br>
              <a:rPr lang="en-IN" sz="1300" b="1" dirty="0">
                <a:latin typeface="Times New Roman" pitchFamily="18" charset="0"/>
                <a:cs typeface="Times New Roman" pitchFamily="18" charset="0"/>
              </a:rPr>
            </a:br>
            <a:r>
              <a:rPr lang="en-IN" sz="1300" b="1" dirty="0">
                <a:solidFill>
                  <a:schemeClr val="tx1"/>
                </a:solidFill>
                <a:latin typeface="Times New Roman" pitchFamily="18" charset="0"/>
                <a:cs typeface="Times New Roman" pitchFamily="18" charset="0"/>
              </a:rPr>
              <a:t/>
            </a:r>
            <a:br>
              <a:rPr lang="en-IN" sz="1300" b="1" dirty="0">
                <a:solidFill>
                  <a:schemeClr val="tx1"/>
                </a:solidFill>
                <a:latin typeface="Times New Roman" pitchFamily="18" charset="0"/>
                <a:cs typeface="Times New Roman" pitchFamily="18" charset="0"/>
              </a:rPr>
            </a:br>
            <a:r>
              <a:rPr lang="en-IN" sz="1600" b="1" dirty="0">
                <a:solidFill>
                  <a:schemeClr val="tx1"/>
                </a:solidFill>
                <a:latin typeface="Times New Roman" pitchFamily="18" charset="0"/>
                <a:cs typeface="Times New Roman" pitchFamily="18" charset="0"/>
              </a:rPr>
              <a:t>Add-On Course </a:t>
            </a:r>
            <a:r>
              <a:rPr lang="en-IN" sz="1600" dirty="0">
                <a:solidFill>
                  <a:schemeClr val="tx1"/>
                </a:solidFill>
                <a:latin typeface="Times New Roman" pitchFamily="18" charset="0"/>
                <a:cs typeface="Times New Roman" pitchFamily="18" charset="0"/>
              </a:rPr>
              <a:t/>
            </a:r>
            <a:br>
              <a:rPr lang="en-IN" sz="1600" dirty="0">
                <a:solidFill>
                  <a:schemeClr val="tx1"/>
                </a:solidFill>
                <a:latin typeface="Times New Roman" pitchFamily="18" charset="0"/>
                <a:cs typeface="Times New Roman" pitchFamily="18" charset="0"/>
              </a:rPr>
            </a:br>
            <a:r>
              <a:rPr lang="en-IN" sz="1600" b="1" dirty="0">
                <a:solidFill>
                  <a:schemeClr val="tx1"/>
                </a:solidFill>
                <a:latin typeface="Times New Roman" pitchFamily="18" charset="0"/>
                <a:cs typeface="Times New Roman" pitchFamily="18" charset="0"/>
              </a:rPr>
              <a:t>On </a:t>
            </a:r>
            <a:r>
              <a:rPr lang="en-IN" sz="1600" dirty="0">
                <a:solidFill>
                  <a:schemeClr val="tx1"/>
                </a:solidFill>
                <a:latin typeface="Times New Roman" pitchFamily="18" charset="0"/>
                <a:cs typeface="Times New Roman" pitchFamily="18" charset="0"/>
              </a:rPr>
              <a:t/>
            </a:r>
            <a:br>
              <a:rPr lang="en-IN" sz="1600" dirty="0">
                <a:solidFill>
                  <a:schemeClr val="tx1"/>
                </a:solidFill>
                <a:latin typeface="Times New Roman" pitchFamily="18" charset="0"/>
                <a:cs typeface="Times New Roman" pitchFamily="18" charset="0"/>
              </a:rPr>
            </a:br>
            <a:r>
              <a:rPr lang="en-IN" sz="1600" b="1" dirty="0">
                <a:solidFill>
                  <a:schemeClr val="tx1"/>
                </a:solidFill>
                <a:latin typeface="Times New Roman" pitchFamily="18" charset="0"/>
                <a:cs typeface="Times New Roman" pitchFamily="18" charset="0"/>
              </a:rPr>
              <a:t>Introduction to Museology (HIS-M-001)</a:t>
            </a:r>
            <a:br>
              <a:rPr lang="en-IN" sz="1600" b="1" dirty="0">
                <a:solidFill>
                  <a:schemeClr val="tx1"/>
                </a:solidFill>
                <a:latin typeface="Times New Roman" pitchFamily="18" charset="0"/>
                <a:cs typeface="Times New Roman" pitchFamily="18" charset="0"/>
              </a:rPr>
            </a:br>
            <a:r>
              <a:rPr lang="en-IN" sz="1600" b="1" dirty="0">
                <a:solidFill>
                  <a:schemeClr val="tx1"/>
                </a:solidFill>
                <a:latin typeface="Times New Roman" pitchFamily="18" charset="0"/>
                <a:cs typeface="Times New Roman" pitchFamily="18" charset="0"/>
              </a:rPr>
              <a:t>(March to May, 2024)</a:t>
            </a:r>
            <a:br>
              <a:rPr lang="en-IN" sz="1600" b="1" dirty="0">
                <a:solidFill>
                  <a:schemeClr val="tx1"/>
                </a:solidFill>
                <a:latin typeface="Times New Roman" pitchFamily="18" charset="0"/>
                <a:cs typeface="Times New Roman" pitchFamily="18" charset="0"/>
              </a:rPr>
            </a:br>
            <a:r>
              <a:rPr lang="en-IN" sz="1600" b="1" dirty="0">
                <a:solidFill>
                  <a:schemeClr val="tx1"/>
                </a:solidFill>
                <a:latin typeface="Times New Roman" pitchFamily="18" charset="0"/>
                <a:cs typeface="Times New Roman" pitchFamily="18" charset="0"/>
              </a:rPr>
              <a:t>Department of History, Mangaldai College </a:t>
            </a:r>
            <a:r>
              <a:rPr lang="en-IN" sz="1600" dirty="0">
                <a:solidFill>
                  <a:schemeClr val="tx1"/>
                </a:solidFill>
                <a:latin typeface="Times New Roman" pitchFamily="18" charset="0"/>
                <a:cs typeface="Times New Roman" pitchFamily="18" charset="0"/>
              </a:rPr>
              <a:t/>
            </a:r>
            <a:br>
              <a:rPr lang="en-IN" sz="1600" dirty="0">
                <a:solidFill>
                  <a:schemeClr val="tx1"/>
                </a:solidFill>
                <a:latin typeface="Times New Roman" pitchFamily="18" charset="0"/>
                <a:cs typeface="Times New Roman" pitchFamily="18" charset="0"/>
              </a:rPr>
            </a:br>
            <a:r>
              <a:rPr lang="en-IN" sz="1300" dirty="0">
                <a:latin typeface="Times New Roman" pitchFamily="18" charset="0"/>
                <a:cs typeface="Times New Roman" pitchFamily="18" charset="0"/>
              </a:rPr>
              <a:t/>
            </a:r>
            <a:br>
              <a:rPr lang="en-IN" sz="1300" dirty="0">
                <a:latin typeface="Times New Roman" pitchFamily="18" charset="0"/>
                <a:cs typeface="Times New Roman" pitchFamily="18" charset="0"/>
              </a:rPr>
            </a:br>
            <a:r>
              <a:rPr lang="en-IN" sz="1300" b="1" dirty="0">
                <a:latin typeface="Times New Roman" pitchFamily="18" charset="0"/>
                <a:cs typeface="Times New Roman" pitchFamily="18" charset="0"/>
              </a:rPr>
              <a:t/>
            </a:r>
            <a:br>
              <a:rPr lang="en-IN" sz="1300" b="1" dirty="0">
                <a:latin typeface="Times New Roman" pitchFamily="18" charset="0"/>
                <a:cs typeface="Times New Roman" pitchFamily="18" charset="0"/>
              </a:rPr>
            </a:br>
            <a:r>
              <a:rPr lang="en-IN" dirty="0"/>
              <a:t/>
            </a:r>
            <a:br>
              <a:rPr lang="en-IN" dirty="0"/>
            </a:br>
            <a:endParaRPr lang="en-IN" dirty="0"/>
          </a:p>
        </p:txBody>
      </p:sp>
      <p:graphicFrame>
        <p:nvGraphicFramePr>
          <p:cNvPr id="13" name="Content Placeholder 12"/>
          <p:cNvGraphicFramePr>
            <a:graphicFrameLocks noGrp="1"/>
          </p:cNvGraphicFramePr>
          <p:nvPr>
            <p:ph sz="half" idx="2"/>
            <p:extLst>
              <p:ext uri="{D42A27DB-BD31-4B8C-83A1-F6EECF244321}">
                <p14:modId xmlns:p14="http://schemas.microsoft.com/office/powerpoint/2010/main" xmlns="" val="4102900924"/>
              </p:ext>
            </p:extLst>
          </p:nvPr>
        </p:nvGraphicFramePr>
        <p:xfrm>
          <a:off x="6172200" y="1732907"/>
          <a:ext cx="5461660" cy="1996440"/>
        </p:xfrm>
        <a:graphic>
          <a:graphicData uri="http://schemas.openxmlformats.org/drawingml/2006/table">
            <a:tbl>
              <a:tblPr firstRow="1" bandRow="1">
                <a:tableStyleId>{5C22544A-7EE6-4342-B048-85BDC9FD1C3A}</a:tableStyleId>
              </a:tblPr>
              <a:tblGrid>
                <a:gridCol w="2730830">
                  <a:extLst>
                    <a:ext uri="{9D8B030D-6E8A-4147-A177-3AD203B41FA5}">
                      <a16:colId xmlns:a16="http://schemas.microsoft.com/office/drawing/2014/main" xmlns="" val="20000"/>
                    </a:ext>
                  </a:extLst>
                </a:gridCol>
                <a:gridCol w="2730830">
                  <a:extLst>
                    <a:ext uri="{9D8B030D-6E8A-4147-A177-3AD203B41FA5}">
                      <a16:colId xmlns:a16="http://schemas.microsoft.com/office/drawing/2014/main" xmlns="" val="20001"/>
                    </a:ext>
                  </a:extLst>
                </a:gridCol>
              </a:tblGrid>
              <a:tr h="80654">
                <a:tc>
                  <a:txBody>
                    <a:bodyPr/>
                    <a:lstStyle/>
                    <a:p>
                      <a:pPr algn="ctr">
                        <a:spcAft>
                          <a:spcPts val="0"/>
                        </a:spcAft>
                      </a:pPr>
                      <a:r>
                        <a:rPr lang="en-IN" sz="1400" b="1" dirty="0">
                          <a:solidFill>
                            <a:schemeClr val="tx1"/>
                          </a:solidFill>
                          <a:latin typeface="Times New Roman"/>
                          <a:cs typeface="Times New Roman"/>
                        </a:rPr>
                        <a:t>Module</a:t>
                      </a:r>
                      <a:endParaRPr lang="en-IN" sz="1400" dirty="0">
                        <a:solidFill>
                          <a:schemeClr val="tx1"/>
                        </a:solidFill>
                        <a:latin typeface="Calibri"/>
                        <a:cs typeface="Times New Roman"/>
                      </a:endParaRPr>
                    </a:p>
                  </a:txBody>
                  <a:tcPr marL="68580" marR="68580" marT="0" marB="0">
                    <a:solidFill>
                      <a:schemeClr val="accent1">
                        <a:lumMod val="20000"/>
                        <a:lumOff val="80000"/>
                      </a:schemeClr>
                    </a:solidFill>
                  </a:tcPr>
                </a:tc>
                <a:tc>
                  <a:txBody>
                    <a:bodyPr/>
                    <a:lstStyle/>
                    <a:p>
                      <a:pPr algn="ctr">
                        <a:spcAft>
                          <a:spcPts val="0"/>
                        </a:spcAft>
                      </a:pPr>
                      <a:r>
                        <a:rPr lang="en-IN" sz="1400" b="1" dirty="0">
                          <a:solidFill>
                            <a:schemeClr val="tx1"/>
                          </a:solidFill>
                          <a:latin typeface="Times New Roman"/>
                          <a:cs typeface="Times New Roman"/>
                        </a:rPr>
                        <a:t>Content</a:t>
                      </a:r>
                      <a:endParaRPr lang="en-IN" sz="1400" dirty="0">
                        <a:solidFill>
                          <a:schemeClr val="tx1"/>
                        </a:solidFill>
                        <a:latin typeface="Calibri"/>
                        <a:cs typeface="Times New Roman"/>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0"/>
                  </a:ext>
                </a:extLst>
              </a:tr>
              <a:tr h="381000">
                <a:tc>
                  <a:txBody>
                    <a:bodyPr/>
                    <a:lstStyle/>
                    <a:p>
                      <a:pPr algn="ctr">
                        <a:spcAft>
                          <a:spcPts val="0"/>
                        </a:spcAft>
                      </a:pPr>
                      <a:r>
                        <a:rPr lang="en-IN" sz="1400" b="1" dirty="0">
                          <a:latin typeface="Times New Roman"/>
                          <a:cs typeface="Times New Roman"/>
                        </a:rPr>
                        <a:t>I</a:t>
                      </a:r>
                      <a:endParaRPr lang="en-IN" sz="1400" dirty="0">
                        <a:latin typeface="Calibri"/>
                        <a:cs typeface="Times New Roman"/>
                      </a:endParaRPr>
                    </a:p>
                  </a:txBody>
                  <a:tcPr marL="68580" marR="68580" marT="0" marB="0">
                    <a:solidFill>
                      <a:schemeClr val="accent1">
                        <a:lumMod val="20000"/>
                        <a:lumOff val="80000"/>
                      </a:schemeClr>
                    </a:solidFill>
                  </a:tcPr>
                </a:tc>
                <a:tc>
                  <a:txBody>
                    <a:bodyPr/>
                    <a:lstStyle/>
                    <a:p>
                      <a:pPr>
                        <a:spcAft>
                          <a:spcPts val="0"/>
                        </a:spcAft>
                      </a:pPr>
                      <a:r>
                        <a:rPr lang="en-IN" sz="1400" dirty="0">
                          <a:latin typeface="Times New Roman"/>
                          <a:cs typeface="Times New Roman"/>
                        </a:rPr>
                        <a:t>Introduction to Museum and Museology</a:t>
                      </a:r>
                      <a:endParaRPr lang="en-IN" sz="1400" dirty="0">
                        <a:latin typeface="Calibri"/>
                        <a:cs typeface="Times New Roman"/>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1"/>
                  </a:ext>
                </a:extLst>
              </a:tr>
              <a:tr h="190500">
                <a:tc>
                  <a:txBody>
                    <a:bodyPr/>
                    <a:lstStyle/>
                    <a:p>
                      <a:pPr algn="ctr">
                        <a:spcAft>
                          <a:spcPts val="0"/>
                        </a:spcAft>
                      </a:pPr>
                      <a:r>
                        <a:rPr lang="en-IN" sz="1400" b="1" dirty="0">
                          <a:latin typeface="Times New Roman"/>
                          <a:cs typeface="Times New Roman"/>
                        </a:rPr>
                        <a:t>II</a:t>
                      </a:r>
                      <a:endParaRPr lang="en-IN" sz="1400" dirty="0">
                        <a:latin typeface="Calibri"/>
                        <a:cs typeface="Times New Roman"/>
                      </a:endParaRPr>
                    </a:p>
                  </a:txBody>
                  <a:tcPr marL="68580" marR="68580" marT="0" marB="0">
                    <a:solidFill>
                      <a:schemeClr val="accent1">
                        <a:lumMod val="20000"/>
                        <a:lumOff val="80000"/>
                      </a:schemeClr>
                    </a:solidFill>
                  </a:tcPr>
                </a:tc>
                <a:tc>
                  <a:txBody>
                    <a:bodyPr/>
                    <a:lstStyle/>
                    <a:p>
                      <a:pPr>
                        <a:spcAft>
                          <a:spcPts val="0"/>
                        </a:spcAft>
                      </a:pPr>
                      <a:r>
                        <a:rPr lang="en-IN" sz="1400" dirty="0">
                          <a:latin typeface="Times New Roman"/>
                          <a:cs typeface="Times New Roman"/>
                        </a:rPr>
                        <a:t>Types of Museum</a:t>
                      </a:r>
                      <a:endParaRPr lang="en-IN" sz="1400" dirty="0">
                        <a:latin typeface="Calibri"/>
                        <a:cs typeface="Times New Roman"/>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2"/>
                  </a:ext>
                </a:extLst>
              </a:tr>
              <a:tr h="381000">
                <a:tc>
                  <a:txBody>
                    <a:bodyPr/>
                    <a:lstStyle/>
                    <a:p>
                      <a:pPr algn="ctr">
                        <a:spcAft>
                          <a:spcPts val="0"/>
                        </a:spcAft>
                      </a:pPr>
                      <a:r>
                        <a:rPr lang="en-IN" sz="1400" b="1" dirty="0">
                          <a:latin typeface="Times New Roman"/>
                          <a:cs typeface="Times New Roman"/>
                        </a:rPr>
                        <a:t>III</a:t>
                      </a:r>
                      <a:endParaRPr lang="en-IN" sz="1400" dirty="0">
                        <a:latin typeface="Calibri"/>
                        <a:cs typeface="Times New Roman"/>
                      </a:endParaRPr>
                    </a:p>
                  </a:txBody>
                  <a:tcPr marL="68580" marR="68580" marT="0" marB="0">
                    <a:solidFill>
                      <a:schemeClr val="accent1">
                        <a:lumMod val="20000"/>
                        <a:lumOff val="80000"/>
                      </a:schemeClr>
                    </a:solidFill>
                  </a:tcPr>
                </a:tc>
                <a:tc>
                  <a:txBody>
                    <a:bodyPr/>
                    <a:lstStyle/>
                    <a:p>
                      <a:pPr>
                        <a:spcAft>
                          <a:spcPts val="0"/>
                        </a:spcAft>
                      </a:pPr>
                      <a:r>
                        <a:rPr lang="en-IN" sz="1400" dirty="0">
                          <a:latin typeface="Times New Roman"/>
                          <a:cs typeface="Times New Roman"/>
                        </a:rPr>
                        <a:t>Museum Materials and Collections</a:t>
                      </a:r>
                      <a:endParaRPr lang="en-IN" sz="1400" dirty="0">
                        <a:latin typeface="Calibri"/>
                        <a:cs typeface="Times New Roman"/>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3"/>
                  </a:ext>
                </a:extLst>
              </a:tr>
              <a:tr h="381000">
                <a:tc>
                  <a:txBody>
                    <a:bodyPr/>
                    <a:lstStyle/>
                    <a:p>
                      <a:pPr algn="ctr">
                        <a:spcAft>
                          <a:spcPts val="0"/>
                        </a:spcAft>
                      </a:pPr>
                      <a:r>
                        <a:rPr lang="en-IN" sz="1400" b="1" dirty="0">
                          <a:latin typeface="Times New Roman"/>
                          <a:cs typeface="Times New Roman"/>
                        </a:rPr>
                        <a:t>IV</a:t>
                      </a:r>
                      <a:endParaRPr lang="en-IN" sz="1400" dirty="0">
                        <a:latin typeface="Calibri"/>
                        <a:cs typeface="Times New Roman"/>
                      </a:endParaRPr>
                    </a:p>
                  </a:txBody>
                  <a:tcPr marL="68580" marR="68580" marT="0" marB="0">
                    <a:solidFill>
                      <a:schemeClr val="accent1">
                        <a:lumMod val="20000"/>
                        <a:lumOff val="80000"/>
                      </a:schemeClr>
                    </a:solidFill>
                  </a:tcPr>
                </a:tc>
                <a:tc>
                  <a:txBody>
                    <a:bodyPr/>
                    <a:lstStyle/>
                    <a:p>
                      <a:pPr>
                        <a:spcAft>
                          <a:spcPts val="0"/>
                        </a:spcAft>
                      </a:pPr>
                      <a:r>
                        <a:rPr lang="en-IN" sz="1400" dirty="0">
                          <a:latin typeface="Times New Roman"/>
                          <a:cs typeface="Times New Roman"/>
                        </a:rPr>
                        <a:t>Conservation of Museum materials</a:t>
                      </a:r>
                      <a:endParaRPr lang="en-IN" sz="1400" dirty="0">
                        <a:latin typeface="Calibri"/>
                        <a:cs typeface="Times New Roman"/>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4"/>
                  </a:ext>
                </a:extLst>
              </a:tr>
              <a:tr h="381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Times New Roman"/>
                          <a:cs typeface="Times New Roman"/>
                        </a:rPr>
                        <a:t>V</a:t>
                      </a:r>
                      <a:endParaRPr lang="en-IN" sz="1400" dirty="0">
                        <a:latin typeface="+mn-lt"/>
                        <a:cs typeface="Times New Roman"/>
                      </a:endParaRPr>
                    </a:p>
                  </a:txBody>
                  <a:tcPr marL="68580" marR="68580" marT="0" marB="0">
                    <a:solidFill>
                      <a:schemeClr val="accent1">
                        <a:lumMod val="20000"/>
                        <a:lumOff val="80000"/>
                      </a:schemeClr>
                    </a:solidFill>
                  </a:tcPr>
                </a:tc>
                <a:tc>
                  <a:txBody>
                    <a:bodyPr/>
                    <a:lstStyle/>
                    <a:p>
                      <a:pPr>
                        <a:spcAft>
                          <a:spcPts val="0"/>
                        </a:spcAft>
                      </a:pPr>
                      <a:r>
                        <a:rPr lang="en-US" sz="1400" dirty="0">
                          <a:latin typeface="Calibri"/>
                          <a:cs typeface="Times New Roman"/>
                        </a:rPr>
                        <a:t> </a:t>
                      </a:r>
                      <a:r>
                        <a:rPr lang="en-US" sz="1400" dirty="0">
                          <a:latin typeface="Times New Roman" pitchFamily="18" charset="0"/>
                          <a:cs typeface="Times New Roman" pitchFamily="18" charset="0"/>
                        </a:rPr>
                        <a:t>Field visit </a:t>
                      </a:r>
                      <a:r>
                        <a:rPr lang="en-US" sz="1400" baseline="0" dirty="0">
                          <a:latin typeface="Times New Roman" pitchFamily="18" charset="0"/>
                          <a:cs typeface="Times New Roman" pitchFamily="18" charset="0"/>
                        </a:rPr>
                        <a:t> report preparation</a:t>
                      </a:r>
                      <a:endParaRPr lang="en-IN" sz="1400" dirty="0">
                        <a:latin typeface="Times New Roman" pitchFamily="18" charset="0"/>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5"/>
                  </a:ext>
                </a:extLst>
              </a:tr>
            </a:tbl>
          </a:graphicData>
        </a:graphic>
      </p:graphicFrame>
      <p:sp>
        <p:nvSpPr>
          <p:cNvPr id="6" name="Content Placeholder 5"/>
          <p:cNvSpPr>
            <a:spLocks noGrp="1"/>
          </p:cNvSpPr>
          <p:nvPr>
            <p:ph sz="half" idx="1"/>
          </p:nvPr>
        </p:nvSpPr>
        <p:spPr>
          <a:xfrm>
            <a:off x="558140" y="1737360"/>
            <a:ext cx="5461660" cy="4892040"/>
          </a:xfrm>
        </p:spPr>
        <p:style>
          <a:lnRef idx="1">
            <a:schemeClr val="accent6"/>
          </a:lnRef>
          <a:fillRef idx="2">
            <a:schemeClr val="accent6"/>
          </a:fillRef>
          <a:effectRef idx="1">
            <a:schemeClr val="accent6"/>
          </a:effectRef>
          <a:fontRef idx="minor">
            <a:schemeClr val="dk1"/>
          </a:fontRef>
        </p:style>
        <p:txBody>
          <a:bodyPr>
            <a:normAutofit/>
          </a:bodyPr>
          <a:lstStyle/>
          <a:p>
            <a:pPr algn="just">
              <a:buNone/>
            </a:pPr>
            <a:r>
              <a:rPr lang="en-IN" sz="1200" dirty="0">
                <a:latin typeface="Times New Roman" pitchFamily="18" charset="0"/>
                <a:cs typeface="Times New Roman" pitchFamily="18" charset="0"/>
              </a:rPr>
              <a:t>             </a:t>
            </a:r>
          </a:p>
          <a:p>
            <a:pPr algn="just">
              <a:buNone/>
            </a:pPr>
            <a:r>
              <a:rPr lang="en-IN" sz="1500" dirty="0">
                <a:latin typeface="Times New Roman" pitchFamily="18" charset="0"/>
                <a:cs typeface="Times New Roman" pitchFamily="18" charset="0"/>
              </a:rPr>
              <a:t>                  </a:t>
            </a:r>
            <a:r>
              <a:rPr lang="en-IN" sz="1400" dirty="0">
                <a:latin typeface="Times New Roman" pitchFamily="18" charset="0"/>
                <a:cs typeface="Times New Roman" pitchFamily="18" charset="0"/>
              </a:rPr>
              <a:t>Museum is the storehouse of antique objects. Museology or museum-studies is the study of museum and their impact upon society. Museums care and conserve the above mentioned objects and display its collections for the common people. There is increased awareness about conservation of history and heritage in recent times and for that the demand for trained people in this field is also increasing simultaneously and also there is a growing need for professionals to look after them. </a:t>
            </a:r>
          </a:p>
          <a:p>
            <a:pPr algn="just">
              <a:buNone/>
            </a:pPr>
            <a:r>
              <a:rPr lang="en-IN" sz="1400" dirty="0">
                <a:latin typeface="Times New Roman" pitchFamily="18" charset="0"/>
                <a:cs typeface="Times New Roman" pitchFamily="18" charset="0"/>
              </a:rPr>
              <a:t>                  It is expected that the study of the course will be a little help to fulfil this growing need. The study of the course will create awareness among the students about heritage and its necessity to preserve them for posterity. The course is designed to explore the history of museums and their role in the society as well as the functions of the museums.</a:t>
            </a:r>
          </a:p>
          <a:p>
            <a:pPr algn="just">
              <a:buNone/>
            </a:pPr>
            <a:endParaRPr lang="en-IN" sz="1400" dirty="0">
              <a:latin typeface="Times New Roman" pitchFamily="18" charset="0"/>
              <a:cs typeface="Times New Roman" pitchFamily="18" charset="0"/>
            </a:endParaRPr>
          </a:p>
          <a:p>
            <a:pPr algn="just">
              <a:buNone/>
            </a:pPr>
            <a:r>
              <a:rPr lang="en-IN" sz="1400" dirty="0">
                <a:latin typeface="Times New Roman" pitchFamily="18" charset="0"/>
                <a:cs typeface="Times New Roman" pitchFamily="18" charset="0"/>
              </a:rPr>
              <a:t>Eligibility: Under Graduate Student</a:t>
            </a:r>
          </a:p>
          <a:p>
            <a:pPr algn="just">
              <a:buNone/>
            </a:pPr>
            <a:r>
              <a:rPr lang="en-IN" sz="1400" dirty="0">
                <a:latin typeface="Times New Roman" pitchFamily="18" charset="0"/>
                <a:cs typeface="Times New Roman" pitchFamily="18" charset="0"/>
              </a:rPr>
              <a:t>Contact Hour: 30 Hours (Three Months)</a:t>
            </a:r>
          </a:p>
          <a:p>
            <a:pPr algn="just">
              <a:buNone/>
            </a:pPr>
            <a:endParaRPr lang="en-IN" sz="1200" dirty="0">
              <a:latin typeface="Times New Roman" pitchFamily="18" charset="0"/>
              <a:cs typeface="Times New Roman" pitchFamily="18" charset="0"/>
            </a:endParaRPr>
          </a:p>
          <a:p>
            <a:endParaRPr lang="en-IN" dirty="0"/>
          </a:p>
        </p:txBody>
      </p:sp>
      <p:graphicFrame>
        <p:nvGraphicFramePr>
          <p:cNvPr id="14" name="Table 13"/>
          <p:cNvGraphicFramePr>
            <a:graphicFrameLocks noGrp="1"/>
          </p:cNvGraphicFramePr>
          <p:nvPr>
            <p:extLst>
              <p:ext uri="{D42A27DB-BD31-4B8C-83A1-F6EECF244321}">
                <p14:modId xmlns:p14="http://schemas.microsoft.com/office/powerpoint/2010/main" xmlns="" val="2715109287"/>
              </p:ext>
            </p:extLst>
          </p:nvPr>
        </p:nvGraphicFramePr>
        <p:xfrm>
          <a:off x="6172200" y="3810000"/>
          <a:ext cx="5461659" cy="2819400"/>
        </p:xfrm>
        <a:graphic>
          <a:graphicData uri="http://schemas.openxmlformats.org/drawingml/2006/table">
            <a:tbl>
              <a:tblPr firstRow="1" bandRow="1">
                <a:tableStyleId>{5C22544A-7EE6-4342-B048-85BDC9FD1C3A}</a:tableStyleId>
              </a:tblPr>
              <a:tblGrid>
                <a:gridCol w="5461659">
                  <a:extLst>
                    <a:ext uri="{9D8B030D-6E8A-4147-A177-3AD203B41FA5}">
                      <a16:colId xmlns:a16="http://schemas.microsoft.com/office/drawing/2014/main" xmlns="" val="20000"/>
                    </a:ext>
                  </a:extLst>
                </a:gridCol>
              </a:tblGrid>
              <a:tr h="2819400">
                <a:tc>
                  <a:txBody>
                    <a:bodyPr/>
                    <a:lstStyle/>
                    <a:p>
                      <a:r>
                        <a:rPr lang="en-IN" sz="1400" b="1" kern="1200" dirty="0">
                          <a:solidFill>
                            <a:schemeClr val="tx1"/>
                          </a:solidFill>
                          <a:latin typeface="Times New Roman" pitchFamily="18" charset="0"/>
                          <a:ea typeface="+mn-ea"/>
                          <a:cs typeface="Times New Roman" pitchFamily="18" charset="0"/>
                        </a:rPr>
                        <a:t>Course Committee:</a:t>
                      </a:r>
                    </a:p>
                    <a:p>
                      <a:r>
                        <a:rPr lang="en-IN" sz="1400" b="1" kern="1200" dirty="0">
                          <a:solidFill>
                            <a:schemeClr val="tx1"/>
                          </a:solidFill>
                          <a:latin typeface="Times New Roman" pitchFamily="18" charset="0"/>
                          <a:ea typeface="+mn-ea"/>
                          <a:cs typeface="Times New Roman" pitchFamily="18" charset="0"/>
                        </a:rPr>
                        <a:t>Advisors:</a:t>
                      </a:r>
                      <a:endParaRPr lang="en-IN" sz="1400" dirty="0">
                        <a:solidFill>
                          <a:schemeClr val="tx1"/>
                        </a:solidFill>
                        <a:latin typeface="Times New Roman" pitchFamily="18" charset="0"/>
                        <a:cs typeface="Times New Roman" pitchFamily="18" charset="0"/>
                      </a:endParaRPr>
                    </a:p>
                    <a:p>
                      <a:r>
                        <a:rPr lang="en-IN" sz="1400" b="0" kern="1200" dirty="0">
                          <a:solidFill>
                            <a:schemeClr val="tx1"/>
                          </a:solidFill>
                          <a:latin typeface="Times New Roman" pitchFamily="18" charset="0"/>
                          <a:ea typeface="+mn-ea"/>
                          <a:cs typeface="Times New Roman" pitchFamily="18" charset="0"/>
                        </a:rPr>
                        <a:t>Dr. Kamala </a:t>
                      </a:r>
                      <a:r>
                        <a:rPr lang="en-IN" sz="1400" b="0" kern="1200" dirty="0" err="1">
                          <a:solidFill>
                            <a:schemeClr val="tx1"/>
                          </a:solidFill>
                          <a:latin typeface="Times New Roman" pitchFamily="18" charset="0"/>
                          <a:ea typeface="+mn-ea"/>
                          <a:cs typeface="Times New Roman" pitchFamily="18" charset="0"/>
                        </a:rPr>
                        <a:t>Kanta</a:t>
                      </a:r>
                      <a:r>
                        <a:rPr lang="en-IN" sz="1400" b="0" kern="1200" dirty="0">
                          <a:solidFill>
                            <a:schemeClr val="tx1"/>
                          </a:solidFill>
                          <a:latin typeface="Times New Roman" pitchFamily="18" charset="0"/>
                          <a:ea typeface="+mn-ea"/>
                          <a:cs typeface="Times New Roman" pitchFamily="18" charset="0"/>
                        </a:rPr>
                        <a:t> Borah, Principal, Mangaldai College</a:t>
                      </a:r>
                      <a:endParaRPr lang="en-IN" sz="1400" b="0" dirty="0">
                        <a:solidFill>
                          <a:schemeClr val="tx1"/>
                        </a:solidFill>
                        <a:latin typeface="Times New Roman" pitchFamily="18" charset="0"/>
                        <a:cs typeface="Times New Roman" pitchFamily="18" charset="0"/>
                      </a:endParaRPr>
                    </a:p>
                    <a:p>
                      <a:r>
                        <a:rPr lang="en-IN" sz="1400" b="0" kern="1200" dirty="0">
                          <a:solidFill>
                            <a:schemeClr val="tx1"/>
                          </a:solidFill>
                          <a:latin typeface="Times New Roman" pitchFamily="18" charset="0"/>
                          <a:ea typeface="+mn-ea"/>
                          <a:cs typeface="Times New Roman" pitchFamily="18" charset="0"/>
                        </a:rPr>
                        <a:t>Dr. </a:t>
                      </a:r>
                      <a:r>
                        <a:rPr lang="en-IN" sz="1400" b="0" kern="1200" dirty="0" err="1">
                          <a:solidFill>
                            <a:schemeClr val="tx1"/>
                          </a:solidFill>
                          <a:latin typeface="Times New Roman" pitchFamily="18" charset="0"/>
                          <a:ea typeface="+mn-ea"/>
                          <a:cs typeface="Times New Roman" pitchFamily="18" charset="0"/>
                        </a:rPr>
                        <a:t>Santosh</a:t>
                      </a:r>
                      <a:r>
                        <a:rPr lang="en-IN" sz="1400" b="0" kern="1200" dirty="0">
                          <a:solidFill>
                            <a:schemeClr val="tx1"/>
                          </a:solidFill>
                          <a:latin typeface="Times New Roman" pitchFamily="18" charset="0"/>
                          <a:ea typeface="+mn-ea"/>
                          <a:cs typeface="Times New Roman" pitchFamily="18" charset="0"/>
                        </a:rPr>
                        <a:t> </a:t>
                      </a:r>
                      <a:r>
                        <a:rPr lang="en-IN" sz="1400" b="0" kern="1200" dirty="0" err="1">
                          <a:solidFill>
                            <a:schemeClr val="tx1"/>
                          </a:solidFill>
                          <a:latin typeface="Times New Roman" pitchFamily="18" charset="0"/>
                          <a:ea typeface="+mn-ea"/>
                          <a:cs typeface="Times New Roman" pitchFamily="18" charset="0"/>
                        </a:rPr>
                        <a:t>Borkakati</a:t>
                      </a:r>
                      <a:r>
                        <a:rPr lang="en-IN" sz="1400" b="0" kern="1200" dirty="0">
                          <a:solidFill>
                            <a:schemeClr val="tx1"/>
                          </a:solidFill>
                          <a:latin typeface="Times New Roman" pitchFamily="18" charset="0"/>
                          <a:ea typeface="+mn-ea"/>
                          <a:cs typeface="Times New Roman" pitchFamily="18" charset="0"/>
                        </a:rPr>
                        <a:t>, Co-ordinator, IQAC, Mangaldai College</a:t>
                      </a:r>
                    </a:p>
                    <a:p>
                      <a:r>
                        <a:rPr lang="en-IN" sz="1400" b="0" kern="1200" dirty="0">
                          <a:solidFill>
                            <a:schemeClr val="tx1"/>
                          </a:solidFill>
                          <a:latin typeface="Times New Roman" pitchFamily="18" charset="0"/>
                          <a:ea typeface="+mn-ea"/>
                          <a:cs typeface="Times New Roman" pitchFamily="18" charset="0"/>
                        </a:rPr>
                        <a:t>Dr. </a:t>
                      </a:r>
                      <a:r>
                        <a:rPr lang="en-IN" sz="1400" b="0" kern="1200" dirty="0" err="1">
                          <a:solidFill>
                            <a:schemeClr val="tx1"/>
                          </a:solidFill>
                          <a:latin typeface="Times New Roman" pitchFamily="18" charset="0"/>
                          <a:ea typeface="+mn-ea"/>
                          <a:cs typeface="Times New Roman" pitchFamily="18" charset="0"/>
                        </a:rPr>
                        <a:t>Angiras</a:t>
                      </a:r>
                      <a:r>
                        <a:rPr lang="en-IN" sz="1400" b="0" kern="1200" dirty="0">
                          <a:solidFill>
                            <a:schemeClr val="tx1"/>
                          </a:solidFill>
                          <a:latin typeface="Times New Roman" pitchFamily="18" charset="0"/>
                          <a:ea typeface="+mn-ea"/>
                          <a:cs typeface="Times New Roman" pitchFamily="18" charset="0"/>
                        </a:rPr>
                        <a:t>, </a:t>
                      </a:r>
                      <a:r>
                        <a:rPr lang="en-IN" sz="1400" b="0" kern="1200" dirty="0" err="1">
                          <a:solidFill>
                            <a:schemeClr val="tx1"/>
                          </a:solidFill>
                          <a:latin typeface="Times New Roman" pitchFamily="18" charset="0"/>
                          <a:ea typeface="+mn-ea"/>
                          <a:cs typeface="Times New Roman" pitchFamily="18" charset="0"/>
                        </a:rPr>
                        <a:t>HoD</a:t>
                      </a:r>
                      <a:r>
                        <a:rPr lang="en-IN" sz="1400" b="0" kern="1200" dirty="0">
                          <a:solidFill>
                            <a:schemeClr val="tx1"/>
                          </a:solidFill>
                          <a:latin typeface="Times New Roman" pitchFamily="18" charset="0"/>
                          <a:ea typeface="+mn-ea"/>
                          <a:cs typeface="Times New Roman" pitchFamily="18" charset="0"/>
                        </a:rPr>
                        <a:t>,</a:t>
                      </a:r>
                      <a:r>
                        <a:rPr lang="en-IN" sz="1400" b="0" kern="1200" baseline="0" dirty="0">
                          <a:solidFill>
                            <a:schemeClr val="tx1"/>
                          </a:solidFill>
                          <a:latin typeface="Times New Roman" pitchFamily="18" charset="0"/>
                          <a:ea typeface="+mn-ea"/>
                          <a:cs typeface="Times New Roman" pitchFamily="18" charset="0"/>
                        </a:rPr>
                        <a:t> History</a:t>
                      </a:r>
                      <a:endParaRPr lang="en-IN" sz="1400" b="0" dirty="0">
                        <a:solidFill>
                          <a:schemeClr val="tx1"/>
                        </a:solidFill>
                        <a:latin typeface="Times New Roman" pitchFamily="18" charset="0"/>
                        <a:cs typeface="Times New Roman" pitchFamily="18" charset="0"/>
                      </a:endParaRPr>
                    </a:p>
                    <a:p>
                      <a:r>
                        <a:rPr lang="en-IN" sz="1400" b="0" kern="1200" dirty="0">
                          <a:solidFill>
                            <a:schemeClr val="tx1"/>
                          </a:solidFill>
                          <a:latin typeface="Times New Roman" pitchFamily="18" charset="0"/>
                          <a:ea typeface="+mn-ea"/>
                          <a:cs typeface="Times New Roman" pitchFamily="18" charset="0"/>
                        </a:rPr>
                        <a:t>Dr. </a:t>
                      </a:r>
                      <a:r>
                        <a:rPr lang="en-IN" sz="1400" b="0" kern="1200" dirty="0" err="1">
                          <a:solidFill>
                            <a:schemeClr val="tx1"/>
                          </a:solidFill>
                          <a:latin typeface="Times New Roman" pitchFamily="18" charset="0"/>
                          <a:ea typeface="+mn-ea"/>
                          <a:cs typeface="Times New Roman" pitchFamily="18" charset="0"/>
                        </a:rPr>
                        <a:t>Sangeeta</a:t>
                      </a:r>
                      <a:r>
                        <a:rPr lang="en-IN" sz="1400" b="0" kern="1200" dirty="0">
                          <a:solidFill>
                            <a:schemeClr val="tx1"/>
                          </a:solidFill>
                          <a:latin typeface="Times New Roman" pitchFamily="18" charset="0"/>
                          <a:ea typeface="+mn-ea"/>
                          <a:cs typeface="Times New Roman" pitchFamily="18" charset="0"/>
                        </a:rPr>
                        <a:t> </a:t>
                      </a:r>
                      <a:r>
                        <a:rPr lang="en-IN" sz="1400" b="0" kern="1200" dirty="0" err="1">
                          <a:solidFill>
                            <a:schemeClr val="tx1"/>
                          </a:solidFill>
                          <a:latin typeface="Times New Roman" pitchFamily="18" charset="0"/>
                          <a:ea typeface="+mn-ea"/>
                          <a:cs typeface="Times New Roman" pitchFamily="18" charset="0"/>
                        </a:rPr>
                        <a:t>Gogoi</a:t>
                      </a:r>
                      <a:r>
                        <a:rPr lang="en-IN" sz="1400" b="0" kern="1200" dirty="0">
                          <a:solidFill>
                            <a:schemeClr val="tx1"/>
                          </a:solidFill>
                          <a:latin typeface="Times New Roman" pitchFamily="18" charset="0"/>
                          <a:ea typeface="+mn-ea"/>
                          <a:cs typeface="Times New Roman" pitchFamily="18" charset="0"/>
                        </a:rPr>
                        <a:t>, Associate Professor, Dept. of History</a:t>
                      </a:r>
                    </a:p>
                    <a:p>
                      <a:r>
                        <a:rPr lang="en-IN" sz="1400" b="1" kern="1200" dirty="0">
                          <a:solidFill>
                            <a:schemeClr val="tx1"/>
                          </a:solidFill>
                          <a:latin typeface="Times New Roman" pitchFamily="18" charset="0"/>
                          <a:ea typeface="+mn-ea"/>
                          <a:cs typeface="Times New Roman" pitchFamily="18" charset="0"/>
                        </a:rPr>
                        <a:t>Course Co-ordinator:</a:t>
                      </a:r>
                      <a:endParaRPr lang="en-IN" sz="1400" dirty="0">
                        <a:solidFill>
                          <a:schemeClr val="tx1"/>
                        </a:solidFill>
                        <a:latin typeface="Times New Roman" pitchFamily="18" charset="0"/>
                        <a:cs typeface="Times New Roman" pitchFamily="18" charset="0"/>
                      </a:endParaRPr>
                    </a:p>
                    <a:p>
                      <a:r>
                        <a:rPr lang="en-IN" sz="1400" b="0" kern="1200" dirty="0">
                          <a:solidFill>
                            <a:schemeClr val="tx1"/>
                          </a:solidFill>
                          <a:latin typeface="Times New Roman" pitchFamily="18" charset="0"/>
                          <a:ea typeface="+mn-ea"/>
                          <a:cs typeface="Times New Roman" pitchFamily="18" charset="0"/>
                        </a:rPr>
                        <a:t>Dr. Mridul Deka, Assistant Professor, History</a:t>
                      </a:r>
                      <a:endParaRPr lang="en-IN" sz="1400" b="0" dirty="0">
                        <a:solidFill>
                          <a:schemeClr val="tx1"/>
                        </a:solidFill>
                        <a:latin typeface="Times New Roman" pitchFamily="18" charset="0"/>
                        <a:cs typeface="Times New Roman" pitchFamily="18" charset="0"/>
                      </a:endParaRPr>
                    </a:p>
                    <a:p>
                      <a:r>
                        <a:rPr lang="en-IN" sz="1400" b="1" kern="1200" dirty="0">
                          <a:solidFill>
                            <a:schemeClr val="tx1"/>
                          </a:solidFill>
                          <a:latin typeface="Times New Roman" pitchFamily="18" charset="0"/>
                          <a:ea typeface="+mn-ea"/>
                          <a:cs typeface="Times New Roman" pitchFamily="18" charset="0"/>
                        </a:rPr>
                        <a:t>Contact Numbers: 8822114763, 9435510805</a:t>
                      </a:r>
                      <a:endParaRPr lang="en-IN" sz="1400" dirty="0">
                        <a:solidFill>
                          <a:schemeClr val="tx1"/>
                        </a:solidFill>
                        <a:latin typeface="Times New Roman" pitchFamily="18" charset="0"/>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0"/>
                  </a:ext>
                </a:extLst>
              </a:tr>
            </a:tbl>
          </a:graphicData>
        </a:graphic>
      </p:graphicFrame>
      <p:pic>
        <p:nvPicPr>
          <p:cNvPr id="15" name="Picture 14" descr="STUDENT HANDBOOK"/>
          <p:cNvPicPr/>
          <p:nvPr/>
        </p:nvPicPr>
        <p:blipFill>
          <a:blip r:embed="rId2" cstate="print"/>
          <a:srcRect/>
          <a:stretch>
            <a:fillRect/>
          </a:stretch>
        </p:blipFill>
        <p:spPr bwMode="auto">
          <a:xfrm>
            <a:off x="911431" y="571500"/>
            <a:ext cx="1143000" cy="838200"/>
          </a:xfrm>
          <a:prstGeom prst="rect">
            <a:avLst/>
          </a:prstGeom>
          <a:noFill/>
          <a:ln w="9525">
            <a:noFill/>
            <a:miter lim="800000"/>
            <a:headEnd/>
            <a:tailEnd/>
          </a:ln>
        </p:spPr>
      </p:pic>
      <p:pic>
        <p:nvPicPr>
          <p:cNvPr id="16" name="Picture 15" descr="C:\Users\lenovo\Desktop\images (2).jpg"/>
          <p:cNvPicPr/>
          <p:nvPr/>
        </p:nvPicPr>
        <p:blipFill>
          <a:blip r:embed="rId3" cstate="print"/>
          <a:srcRect/>
          <a:stretch>
            <a:fillRect/>
          </a:stretch>
        </p:blipFill>
        <p:spPr bwMode="auto">
          <a:xfrm>
            <a:off x="9797142" y="557151"/>
            <a:ext cx="1143000" cy="9144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256</Words>
  <Application>Microsoft Office PowerPoint</Application>
  <PresentationFormat>Custom</PresentationFormat>
  <Paragraphs>28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        Add-On Course  On  Introduction to Museology (HIS-M-001) (March to May, 2024) Department of History, Mangaldai College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Add-On Course  On  Introduction to Museology (HIS-M-001) (March to May, 2024) Department of History, Mangaldai College     </dc:title>
  <dc:creator>Dell</dc:creator>
  <cp:lastModifiedBy>User</cp:lastModifiedBy>
  <cp:revision>10</cp:revision>
  <dcterms:created xsi:type="dcterms:W3CDTF">2024-08-02T11:53:09Z</dcterms:created>
  <dcterms:modified xsi:type="dcterms:W3CDTF">2024-08-20T02:08:24Z</dcterms:modified>
</cp:coreProperties>
</file>